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12192000" cy="6858000"/>
  <p:embeddedFontLst>
    <p:embeddedFont>
      <p:font typeface="Overlock"/>
      <p:regular r:id="rId32"/>
      <p:bold r:id="rId33"/>
      <p:italic r:id="rId34"/>
      <p:boldItalic r:id="rId35"/>
    </p:embeddedFont>
    <p:embeddedFont>
      <p:font typeface="Roboto"/>
      <p:regular r:id="rId36"/>
      <p:bold r:id="rId37"/>
      <p:italic r:id="rId38"/>
      <p:boldItalic r:id="rId39"/>
    </p:embeddedFont>
    <p:embeddedFont>
      <p:font typeface="Century Gothic"/>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44" roundtripDataSignature="AMtx7mjOzCgMCBTKU4dxi6CtJBCSHuyg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FC902D-FF4C-44B7-BB6A-FD4543086BAD}">
  <a:tblStyle styleId="{15FC902D-FF4C-44B7-BB6A-FD4543086BAD}"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4.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Overlock-bold.fntdata"/><Relationship Id="rId10" Type="http://schemas.openxmlformats.org/officeDocument/2006/relationships/slide" Target="slides/slide4.xml"/><Relationship Id="rId32" Type="http://schemas.openxmlformats.org/officeDocument/2006/relationships/font" Target="fonts/Overlock-regular.fntdata"/><Relationship Id="rId13" Type="http://schemas.openxmlformats.org/officeDocument/2006/relationships/slide" Target="slides/slide7.xml"/><Relationship Id="rId35" Type="http://schemas.openxmlformats.org/officeDocument/2006/relationships/font" Target="fonts/Overlock-boldItalic.fntdata"/><Relationship Id="rId12" Type="http://schemas.openxmlformats.org/officeDocument/2006/relationships/slide" Target="slides/slide6.xml"/><Relationship Id="rId34" Type="http://schemas.openxmlformats.org/officeDocument/2006/relationships/font" Target="fonts/Overlock-italic.fntdata"/><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2404f6ce6_0_2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52404f6ce6_0_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0d32e54c1_0_4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50d32e54c1_0_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e3ba609e9_0_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4e3ba609e9_0_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we move through the network, we are left with less and less patches. The reduction of the number of patches reduces the computational complexity compared to other networks, becuase we reduce the amount of operations such as self-attention (in Swin, the self-attention is done on each local window. The less number of patches in a window, the less self attention), as well as the amount of feed forward neural networks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0d32e54c1_0_5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0d32e54c1_0_5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0d32e54c1_0_6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50d32e54c1_0_6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US" sz="1200">
                <a:solidFill>
                  <a:srgbClr val="D1D5DB"/>
                </a:solidFill>
                <a:highlight>
                  <a:srgbClr val="444654"/>
                </a:highlight>
                <a:latin typeface="Roboto"/>
                <a:ea typeface="Roboto"/>
                <a:cs typeface="Roboto"/>
                <a:sym typeface="Roboto"/>
              </a:rPr>
              <a:t>the self-attention mechanism of the Transformer has a quadratic computational complexity. This means that the number of computations required grows with the square of the number of tokens. In the context of ViT, this means that the computational cost grows quadratically with the number of image patches (which is proportional to the image size). Therefore, ViT can be computationally expensive for large images.</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D1D5DB"/>
                </a:solidFill>
                <a:highlight>
                  <a:srgbClr val="444654"/>
                </a:highlight>
                <a:latin typeface="Roboto"/>
                <a:ea typeface="Roboto"/>
                <a:cs typeface="Roboto"/>
                <a:sym typeface="Roboto"/>
              </a:rPr>
              <a:t>The Swin Transformer block modifies the multi-head self-attention mechanism to address this issue. Instead of allowing each patch to attend to all other patches (global attention), the Swin Transformer restricts the attention to a local window of patches (local attention). This reduces the computational complexity from quadratic to linear, making the Swin Transformer more efficient and scalable for large images.</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a:p>
        </p:txBody>
      </p:sp>
      <p:sp>
        <p:nvSpPr>
          <p:cNvPr id="305" name="Google Shape;305;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Swin-T with the shifted window partitioning outperforms the counterpart built on a single window partitioning at each stage by +1.1% top-1 accuracy on ImageNet-1K, +2.8 box AP/+2.2 mask AP on COCO, and +2.8 mIoU on ADE20K.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cyclic implementation is more hardware efficient than naive padding, particularly for deeper stages. Overall, it brings a 13%, 18% and 18% speed-up on Swin-T, Swin-S and Swin-B, respectively.</a:t>
            </a:r>
            <a:endParaRPr/>
          </a:p>
        </p:txBody>
      </p:sp>
      <p:sp>
        <p:nvSpPr>
          <p:cNvPr id="391" name="Google Shape;391;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Swin Transformers noticeably surpass the counterpart DeiT architectures with similar complexities: +1.5% for Swin-T (81.3%) over DeiT-S (79.8%) using 2242 input, and +1.5%/1.4% for Swin-B (83.3%/84.5%) over DeiT-B (81.8%/83.1%) using 224²/384² input, respectively.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Compared with the state-of-the-art ConvNets, i.e. RegNet and EfficientNet, the Swin Transformer achieves a slightly better speed-accuracy trade-off.</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Swin-B, the ImageNet-22K pre-training brings 1.8%~1.9% gains over training on ImageNet-1K from scratch.</a:t>
            </a:r>
            <a:endParaRPr/>
          </a:p>
          <a:p>
            <a:pPr indent="0" lvl="0" marL="0" rtl="0" algn="l">
              <a:spcBef>
                <a:spcPts val="0"/>
              </a:spcBef>
              <a:spcAft>
                <a:spcPts val="0"/>
              </a:spcAft>
              <a:buNone/>
            </a:pPr>
            <a:r>
              <a:rPr lang="en-US"/>
              <a:t>Swin Transformer models achieve significantly better speed-accuracy trade-offs: Swin-B obtains 86.4% top-1 accuracy, which is 2.4% higher than that of ViT with similar inference throughput (84.7 vs. 85.9 images/sec) and slightly lower FLOPs (47.0G vs. 55.4G).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larger Swin-L model achieves 87.3% top-1 accuracy, +0.9% better than that of the Swin-B model.</a:t>
            </a:r>
            <a:endParaRPr/>
          </a:p>
        </p:txBody>
      </p:sp>
      <p:sp>
        <p:nvSpPr>
          <p:cNvPr id="405" name="Google Shape;405;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Swin-T architecture brings consistent +3.4~4.2 box AP gains over ResNet-50, with slightly larger model size, FLOPs and latency.</a:t>
            </a:r>
            <a:endParaRPr/>
          </a:p>
          <a:p>
            <a:pPr indent="0" lvl="0" marL="0" rtl="0" algn="l">
              <a:spcBef>
                <a:spcPts val="0"/>
              </a:spcBef>
              <a:spcAft>
                <a:spcPts val="0"/>
              </a:spcAft>
              <a:buNone/>
            </a:pPr>
            <a:r>
              <a:rPr lang="en-US"/>
              <a:t>Compared with ResNeXt, Swin Transformer achieves a high detection accuracy of 51.9 box AP and 45.0 mask AP, which are significant gains of +3.6 box AP and +3.3 mask AP over ResNeXt101-64×4d, which has similar model size, FLOPs and latency.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results of Swin-T are +2.5 box AP and +2.3 mask AP higher than DeiT-S with similar model size (86M vs. 80M) and significantly higher inference speed (15.3 FPS vs. 10.4 FPS).</a:t>
            </a:r>
            <a:endParaRPr/>
          </a:p>
          <a:p>
            <a:pPr indent="0" lvl="0" marL="0" rtl="0" algn="l">
              <a:spcBef>
                <a:spcPts val="0"/>
              </a:spcBef>
              <a:spcAft>
                <a:spcPts val="0"/>
              </a:spcAft>
              <a:buNone/>
            </a:pPr>
            <a:r>
              <a:rPr lang="en-US"/>
              <a:t>The best model achieves 58.7 box AP and 51.1 mask AP on COCO test-dev, surpassing the previous best results by +2.7 box AP (Copy-paste [26] without external data) and +2.6 mask AP (DetectoRS [46]).</a:t>
            </a:r>
            <a:endParaRPr/>
          </a:p>
        </p:txBody>
      </p:sp>
      <p:sp>
        <p:nvSpPr>
          <p:cNvPr id="421" name="Google Shape;421;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UPerNet is used as the framework.</a:t>
            </a:r>
            <a:endParaRPr/>
          </a:p>
          <a:p>
            <a:pPr indent="0" lvl="0" marL="0" rtl="0" algn="l">
              <a:spcBef>
                <a:spcPts val="0"/>
              </a:spcBef>
              <a:spcAft>
                <a:spcPts val="0"/>
              </a:spcAft>
              <a:buNone/>
            </a:pPr>
            <a:r>
              <a:rPr lang="en-US"/>
              <a:t>Swin-S is +5.3 mIoU higher (49.3 vs. 44.0) than DeiT-S with similar computation cost. It is also +4.4 mIoU higher than ResNet-101, and +2.4 mIoU higher than ResNeSt-101.</a:t>
            </a:r>
            <a:endParaRPr/>
          </a:p>
          <a:p>
            <a:pPr indent="0" lvl="0" marL="0" rtl="0" algn="l">
              <a:spcBef>
                <a:spcPts val="0"/>
              </a:spcBef>
              <a:spcAft>
                <a:spcPts val="0"/>
              </a:spcAft>
              <a:buNone/>
            </a:pPr>
            <a:r>
              <a:rPr lang="en-US"/>
              <a:t>Swin-L model with ImageNet-22K pre-training achieves 53.5 mIoU on the val set, surpassing the previous best model by +3.2 mIoU (50.3 mIoU by SETR [81] which has a larger model size).</a:t>
            </a:r>
            <a:endParaRPr/>
          </a:p>
        </p:txBody>
      </p:sp>
      <p:sp>
        <p:nvSpPr>
          <p:cNvPr id="432" name="Google Shape;432;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D1D5DB"/>
                </a:solidFill>
                <a:highlight>
                  <a:srgbClr val="444654"/>
                </a:highlight>
                <a:latin typeface="Roboto"/>
                <a:ea typeface="Roboto"/>
                <a:cs typeface="Roboto"/>
                <a:sym typeface="Roboto"/>
              </a:rPr>
              <a:t>CNNs are indeed more localized, meaning they process information from nearby pixels in an image, but they can struggle with understanding the relationships between distantly spaced pixels. Transformers, on the other hand, are designed to consider the relationships between all parts of the input, regardless of their spatial proximity, making them potentially more effective for tasks like instance recognition.</a:t>
            </a:r>
            <a:endParaRPr/>
          </a:p>
        </p:txBody>
      </p:sp>
      <p:sp>
        <p:nvSpPr>
          <p:cNvPr id="100" name="Google Shape;100;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For example, semantic segmentation requires dense prediction at the pixel level, and this would be intractable for Transformer on high-resolution images.</a:t>
            </a:r>
            <a:endParaRPr sz="1400">
              <a:solidFill>
                <a:schemeClr val="dk1"/>
              </a:solidFill>
            </a:endParaRPr>
          </a:p>
          <a:p>
            <a:pPr indent="0" lvl="0" marL="0" rtl="0" algn="l">
              <a:spcBef>
                <a:spcPts val="0"/>
              </a:spcBef>
              <a:spcAft>
                <a:spcPts val="0"/>
              </a:spcAft>
              <a:buNone/>
            </a:pPr>
            <a:r>
              <a:t/>
            </a:r>
            <a:endParaRPr/>
          </a:p>
        </p:txBody>
      </p:sp>
      <p:sp>
        <p:nvSpPr>
          <p:cNvPr id="161" name="Google Shape;161;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D1D5DB"/>
              </a:buClr>
              <a:buSzPts val="1200"/>
              <a:buFont typeface="Roboto"/>
              <a:buAutoNum type="arabicPeriod"/>
            </a:pPr>
            <a:r>
              <a:rPr lang="en-US" sz="1200">
                <a:solidFill>
                  <a:srgbClr val="D1D5DB"/>
                </a:solidFill>
                <a:highlight>
                  <a:srgbClr val="444654"/>
                </a:highlight>
                <a:latin typeface="Roboto"/>
                <a:ea typeface="Roboto"/>
                <a:cs typeface="Roboto"/>
                <a:sym typeface="Roboto"/>
              </a:rPr>
              <a:t>Patch Merging: Swin Transformer introduces a hierarchical structure with Patch Merging. It starts by dividing the image into small patches, just like the Vision Transformer (ViT), but then it merges patches in further layers to form larger, "super-patches". This strategy allows the model to capture information at multiple scales.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US" sz="1200">
                <a:solidFill>
                  <a:srgbClr val="D1D5DB"/>
                </a:solidFill>
                <a:highlight>
                  <a:srgbClr val="444654"/>
                </a:highlight>
                <a:latin typeface="Roboto"/>
                <a:ea typeface="Roboto"/>
                <a:cs typeface="Roboto"/>
                <a:sym typeface="Roboto"/>
              </a:rPr>
              <a:t>Shifted Window-based Self-attention: Instead of computing self-attention for the whole image (which would be computationally expensive), or applying self-attention within non-overlapping local windows (which would not capture long-range dependencies), the Swin Transformer introduces a shifted window strategy for self-attention. In this strategy, the positions of the windows are shifted between consecutive layers, allowing each token to interact with a larger context while keeping the computation complexity manageable.</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a:p>
        </p:txBody>
      </p:sp>
      <p:sp>
        <p:nvSpPr>
          <p:cNvPr id="193" name="Google Shape;193;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e3ba609e9_0_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4e3ba609e9_0_3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highlight>
                  <a:srgbClr val="FFFFFF"/>
                </a:highlight>
              </a:rPr>
              <a:t>The image shape is H x W x 3 (height, width, three channels), on which Swin Transformer uses a patch size of 4 x 4. As such, we have H/4 x W/4 patches, and each patch’s feature dimension is 48 (= 4 x 4 x 3). In stage 1, the linear layer projects the raw-valued features to an arbitrary dimension C.</a:t>
            </a:r>
            <a:endParaRPr/>
          </a:p>
        </p:txBody>
      </p:sp>
      <p:sp>
        <p:nvSpPr>
          <p:cNvPr id="210" name="Google Shape;210;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30"/>
          <p:cNvSpPr txBox="1"/>
          <p:nvPr>
            <p:ph type="title"/>
          </p:nvPr>
        </p:nvSpPr>
        <p:spPr>
          <a:xfrm>
            <a:off x="785863" y="553211"/>
            <a:ext cx="6878320" cy="4724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0"/>
          <p:cNvSpPr txBox="1"/>
          <p:nvPr>
            <p:ph idx="1" type="body"/>
          </p:nvPr>
        </p:nvSpPr>
        <p:spPr>
          <a:xfrm>
            <a:off x="798586" y="1300988"/>
            <a:ext cx="10469880" cy="16992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800">
                <a:solidFill>
                  <a:schemeClr val="dk1"/>
                </a:solidFill>
                <a:latin typeface="Overlock"/>
                <a:ea typeface="Overlock"/>
                <a:cs typeface="Overlock"/>
                <a:sym typeface="Overlock"/>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 name="Google Shape;14;p30"/>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3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7" name="Shape 17"/>
        <p:cNvGrpSpPr/>
        <p:nvPr/>
      </p:nvGrpSpPr>
      <p:grpSpPr>
        <a:xfrm>
          <a:off x="0" y="0"/>
          <a:ext cx="0" cy="0"/>
          <a:chOff x="0" y="0"/>
          <a:chExt cx="0" cy="0"/>
        </a:xfrm>
      </p:grpSpPr>
      <p:sp>
        <p:nvSpPr>
          <p:cNvPr id="18" name="Google Shape;18;p3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32"/>
          <p:cNvSpPr txBox="1"/>
          <p:nvPr>
            <p:ph type="title"/>
          </p:nvPr>
        </p:nvSpPr>
        <p:spPr>
          <a:xfrm>
            <a:off x="785863" y="553211"/>
            <a:ext cx="6878320" cy="4724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33"/>
          <p:cNvSpPr txBox="1"/>
          <p:nvPr>
            <p:ph type="ctrTitle"/>
          </p:nvPr>
        </p:nvSpPr>
        <p:spPr>
          <a:xfrm>
            <a:off x="785863" y="573532"/>
            <a:ext cx="2212340" cy="4521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3"/>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Overlock"/>
                <a:ea typeface="Overlock"/>
                <a:cs typeface="Overlock"/>
                <a:sym typeface="Overlock"/>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sp>
        <p:nvSpPr>
          <p:cNvPr id="33" name="Google Shape;33;p34"/>
          <p:cNvSpPr txBox="1"/>
          <p:nvPr>
            <p:ph type="title"/>
          </p:nvPr>
        </p:nvSpPr>
        <p:spPr>
          <a:xfrm>
            <a:off x="785863" y="553211"/>
            <a:ext cx="6878320" cy="4724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4"/>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34"/>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3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785863" y="553211"/>
            <a:ext cx="6878320" cy="47244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000" u="none" cap="none" strike="noStrik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9"/>
          <p:cNvSpPr txBox="1"/>
          <p:nvPr>
            <p:ph idx="1" type="body"/>
          </p:nvPr>
        </p:nvSpPr>
        <p:spPr>
          <a:xfrm>
            <a:off x="798586" y="1300988"/>
            <a:ext cx="10469880" cy="16992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Overlock"/>
                <a:ea typeface="Overlock"/>
                <a:cs typeface="Overlock"/>
                <a:sym typeface="Overlock"/>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2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2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2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4.gif"/><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0.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jpg"/><Relationship Id="rId4" Type="http://schemas.openxmlformats.org/officeDocument/2006/relationships/image" Target="../media/image13.jp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5.jpg"/><Relationship Id="rId8"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jp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jpg"/><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www.youtube.com/watch?v=tFYxJZBAbE8)" TargetMode="External"/><Relationship Id="rId4" Type="http://schemas.openxmlformats.org/officeDocument/2006/relationships/hyperlink" Target="http://www.youtube.com/watch?v=QcCJJOLCeJQ&amp;t=4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image" Target="../media/image24.png"/><Relationship Id="rId7" Type="http://schemas.openxmlformats.org/officeDocument/2006/relationships/image" Target="../media/image31.jp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 name="Shape 42"/>
        <p:cNvGrpSpPr/>
        <p:nvPr/>
      </p:nvGrpSpPr>
      <p:grpSpPr>
        <a:xfrm>
          <a:off x="0" y="0"/>
          <a:ext cx="0" cy="0"/>
          <a:chOff x="0" y="0"/>
          <a:chExt cx="0" cy="0"/>
        </a:xfrm>
      </p:grpSpPr>
      <p:sp>
        <p:nvSpPr>
          <p:cNvPr id="43" name="Google Shape;43;p1"/>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 name="Google Shape;44;p1"/>
          <p:cNvSpPr txBox="1"/>
          <p:nvPr/>
        </p:nvSpPr>
        <p:spPr>
          <a:xfrm>
            <a:off x="785856" y="3283595"/>
            <a:ext cx="6102900" cy="312300"/>
          </a:xfrm>
          <a:prstGeom prst="rect">
            <a:avLst/>
          </a:prstGeom>
          <a:noFill/>
          <a:ln>
            <a:noFill/>
          </a:ln>
        </p:spPr>
        <p:txBody>
          <a:bodyPr anchorCtr="0" anchor="t" bIns="0" lIns="0" spcFirstLastPara="1" rIns="0" wrap="square" tIns="12700">
            <a:spAutoFit/>
          </a:bodyPr>
          <a:lstStyle/>
          <a:p>
            <a:pPr indent="0" lvl="0" marL="12700" rtl="0" algn="l">
              <a:lnSpc>
                <a:spcPct val="116111"/>
              </a:lnSpc>
              <a:spcBef>
                <a:spcPts val="0"/>
              </a:spcBef>
              <a:spcAft>
                <a:spcPts val="0"/>
              </a:spcAft>
              <a:buNone/>
            </a:pPr>
            <a:r>
              <a:rPr lang="en-US" sz="850">
                <a:solidFill>
                  <a:srgbClr val="F2F2F2"/>
                </a:solidFill>
                <a:latin typeface="Overlock"/>
                <a:ea typeface="Overlock"/>
                <a:cs typeface="Overlock"/>
                <a:sym typeface="Overlock"/>
              </a:rPr>
              <a:t>Submitted</a:t>
            </a:r>
            <a:r>
              <a:rPr lang="en-US" sz="850">
                <a:solidFill>
                  <a:srgbClr val="F2F2F2"/>
                </a:solidFill>
                <a:latin typeface="Times New Roman"/>
                <a:ea typeface="Times New Roman"/>
                <a:cs typeface="Times New Roman"/>
                <a:sym typeface="Times New Roman"/>
              </a:rPr>
              <a:t> </a:t>
            </a:r>
            <a:r>
              <a:rPr lang="en-US" sz="850">
                <a:solidFill>
                  <a:srgbClr val="F2F2F2"/>
                </a:solidFill>
                <a:latin typeface="Overlock"/>
                <a:ea typeface="Overlock"/>
                <a:cs typeface="Overlock"/>
                <a:sym typeface="Overlock"/>
              </a:rPr>
              <a:t>on</a:t>
            </a:r>
            <a:r>
              <a:rPr lang="en-US" sz="85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25</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Mar</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2021</a:t>
            </a:r>
            <a:endParaRPr sz="900">
              <a:latin typeface="Overlock"/>
              <a:ea typeface="Overlock"/>
              <a:cs typeface="Overlock"/>
              <a:sym typeface="Overlock"/>
            </a:endParaRPr>
          </a:p>
          <a:p>
            <a:pPr indent="0" lvl="0" marL="12700" rtl="0" algn="l">
              <a:lnSpc>
                <a:spcPct val="116111"/>
              </a:lnSpc>
              <a:spcBef>
                <a:spcPts val="0"/>
              </a:spcBef>
              <a:spcAft>
                <a:spcPts val="0"/>
              </a:spcAft>
              <a:buNone/>
            </a:pPr>
            <a:r>
              <a:rPr lang="en-US" sz="850">
                <a:solidFill>
                  <a:srgbClr val="F2F2F2"/>
                </a:solidFill>
                <a:latin typeface="Overlock"/>
                <a:ea typeface="Overlock"/>
                <a:cs typeface="Overlock"/>
                <a:sym typeface="Overlock"/>
              </a:rPr>
              <a:t>Authors</a:t>
            </a:r>
            <a:r>
              <a:rPr lang="en-US" sz="85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{Ze</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Liu,</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Yutong</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Lin,</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Yue</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Cao,</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Han</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Hu,</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Yixuan</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Wei,</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Zheng</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Zhang,</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Stephen</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Lin</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and</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Baining</a:t>
            </a:r>
            <a:r>
              <a:rPr lang="en-US" sz="900">
                <a:solidFill>
                  <a:srgbClr val="F2F2F2"/>
                </a:solidFill>
                <a:latin typeface="Times New Roman"/>
                <a:ea typeface="Times New Roman"/>
                <a:cs typeface="Times New Roman"/>
                <a:sym typeface="Times New Roman"/>
              </a:rPr>
              <a:t> </a:t>
            </a:r>
            <a:r>
              <a:rPr lang="en-US" sz="900">
                <a:solidFill>
                  <a:srgbClr val="F2F2F2"/>
                </a:solidFill>
                <a:latin typeface="Overlock"/>
                <a:ea typeface="Overlock"/>
                <a:cs typeface="Overlock"/>
                <a:sym typeface="Overlock"/>
              </a:rPr>
              <a:t>Guo}@microsoft.com</a:t>
            </a:r>
            <a:endParaRPr sz="900">
              <a:latin typeface="Overlock"/>
              <a:ea typeface="Overlock"/>
              <a:cs typeface="Overlock"/>
              <a:sym typeface="Overlock"/>
            </a:endParaRPr>
          </a:p>
        </p:txBody>
      </p:sp>
      <p:sp>
        <p:nvSpPr>
          <p:cNvPr id="45" name="Google Shape;45;p1"/>
          <p:cNvSpPr txBox="1"/>
          <p:nvPr>
            <p:ph type="title"/>
          </p:nvPr>
        </p:nvSpPr>
        <p:spPr>
          <a:xfrm>
            <a:off x="785859" y="1010709"/>
            <a:ext cx="4883150" cy="1706880"/>
          </a:xfrm>
          <a:prstGeom prst="rect">
            <a:avLst/>
          </a:prstGeom>
          <a:noFill/>
          <a:ln>
            <a:noFill/>
          </a:ln>
        </p:spPr>
        <p:txBody>
          <a:bodyPr anchorCtr="0" anchor="t" bIns="0" lIns="0" spcFirstLastPara="1" rIns="0" wrap="square" tIns="106675">
            <a:spAutoFit/>
          </a:bodyPr>
          <a:lstStyle/>
          <a:p>
            <a:pPr indent="0" lvl="0" marL="12700" rtl="0" algn="l">
              <a:lnSpc>
                <a:spcPct val="100000"/>
              </a:lnSpc>
              <a:spcBef>
                <a:spcPts val="0"/>
              </a:spcBef>
              <a:spcAft>
                <a:spcPts val="0"/>
              </a:spcAft>
              <a:buNone/>
            </a:pPr>
            <a:r>
              <a:rPr lang="en-US" sz="4400">
                <a:solidFill>
                  <a:srgbClr val="F2F2F2"/>
                </a:solidFill>
              </a:rPr>
              <a:t>Swin</a:t>
            </a:r>
            <a:r>
              <a:rPr lang="en-US" sz="4400">
                <a:solidFill>
                  <a:srgbClr val="F2F2F2"/>
                </a:solidFill>
                <a:latin typeface="Times New Roman"/>
                <a:ea typeface="Times New Roman"/>
                <a:cs typeface="Times New Roman"/>
                <a:sym typeface="Times New Roman"/>
              </a:rPr>
              <a:t> </a:t>
            </a:r>
            <a:r>
              <a:rPr lang="en-US" sz="4400">
                <a:solidFill>
                  <a:srgbClr val="F2F2F2"/>
                </a:solidFill>
              </a:rPr>
              <a:t>Transformer:</a:t>
            </a:r>
            <a:endParaRPr sz="4400">
              <a:latin typeface="Times New Roman"/>
              <a:ea typeface="Times New Roman"/>
              <a:cs typeface="Times New Roman"/>
              <a:sym typeface="Times New Roman"/>
            </a:endParaRPr>
          </a:p>
          <a:p>
            <a:pPr indent="0" lvl="0" marL="12700" marR="5080" rtl="0" algn="l">
              <a:lnSpc>
                <a:spcPct val="100699"/>
              </a:lnSpc>
              <a:spcBef>
                <a:spcPts val="450"/>
              </a:spcBef>
              <a:spcAft>
                <a:spcPts val="0"/>
              </a:spcAft>
              <a:buNone/>
            </a:pPr>
            <a:r>
              <a:rPr lang="en-US" sz="2800">
                <a:solidFill>
                  <a:srgbClr val="F2F2F2"/>
                </a:solidFill>
                <a:latin typeface="Overlock"/>
                <a:ea typeface="Overlock"/>
                <a:cs typeface="Overlock"/>
                <a:sym typeface="Overlock"/>
              </a:rPr>
              <a:t>Hierarchical</a:t>
            </a:r>
            <a:r>
              <a:rPr lang="en-US" sz="2800">
                <a:solidFill>
                  <a:srgbClr val="F2F2F2"/>
                </a:solidFill>
                <a:latin typeface="Times New Roman"/>
                <a:ea typeface="Times New Roman"/>
                <a:cs typeface="Times New Roman"/>
                <a:sym typeface="Times New Roman"/>
              </a:rPr>
              <a:t> </a:t>
            </a:r>
            <a:r>
              <a:rPr lang="en-US" sz="2800">
                <a:solidFill>
                  <a:srgbClr val="F2F2F2"/>
                </a:solidFill>
                <a:latin typeface="Overlock"/>
                <a:ea typeface="Overlock"/>
                <a:cs typeface="Overlock"/>
                <a:sym typeface="Overlock"/>
              </a:rPr>
              <a:t>Vision</a:t>
            </a:r>
            <a:r>
              <a:rPr lang="en-US" sz="2800">
                <a:solidFill>
                  <a:srgbClr val="F2F2F2"/>
                </a:solidFill>
                <a:latin typeface="Times New Roman"/>
                <a:ea typeface="Times New Roman"/>
                <a:cs typeface="Times New Roman"/>
                <a:sym typeface="Times New Roman"/>
              </a:rPr>
              <a:t> </a:t>
            </a:r>
            <a:r>
              <a:rPr lang="en-US" sz="2800">
                <a:solidFill>
                  <a:srgbClr val="F2F2F2"/>
                </a:solidFill>
                <a:latin typeface="Overlock"/>
                <a:ea typeface="Overlock"/>
                <a:cs typeface="Overlock"/>
                <a:sym typeface="Overlock"/>
              </a:rPr>
              <a:t>Transformer</a:t>
            </a:r>
            <a:r>
              <a:rPr lang="en-US" sz="2800">
                <a:solidFill>
                  <a:srgbClr val="F2F2F2"/>
                </a:solidFill>
                <a:latin typeface="Times New Roman"/>
                <a:ea typeface="Times New Roman"/>
                <a:cs typeface="Times New Roman"/>
                <a:sym typeface="Times New Roman"/>
              </a:rPr>
              <a:t> </a:t>
            </a:r>
            <a:r>
              <a:rPr lang="en-US" sz="2800">
                <a:solidFill>
                  <a:srgbClr val="F2F2F2"/>
                </a:solidFill>
                <a:latin typeface="Overlock"/>
                <a:ea typeface="Overlock"/>
                <a:cs typeface="Overlock"/>
                <a:sym typeface="Overlock"/>
              </a:rPr>
              <a:t>using</a:t>
            </a:r>
            <a:r>
              <a:rPr lang="en-US" sz="2800">
                <a:solidFill>
                  <a:srgbClr val="F2F2F2"/>
                </a:solidFill>
                <a:latin typeface="Times New Roman"/>
                <a:ea typeface="Times New Roman"/>
                <a:cs typeface="Times New Roman"/>
                <a:sym typeface="Times New Roman"/>
              </a:rPr>
              <a:t> </a:t>
            </a:r>
            <a:r>
              <a:rPr lang="en-US" sz="2800">
                <a:solidFill>
                  <a:srgbClr val="F2F2F2"/>
                </a:solidFill>
                <a:latin typeface="Overlock"/>
                <a:ea typeface="Overlock"/>
                <a:cs typeface="Overlock"/>
                <a:sym typeface="Overlock"/>
              </a:rPr>
              <a:t>Shifted</a:t>
            </a:r>
            <a:r>
              <a:rPr lang="en-US" sz="2800">
                <a:solidFill>
                  <a:srgbClr val="F2F2F2"/>
                </a:solidFill>
                <a:latin typeface="Times New Roman"/>
                <a:ea typeface="Times New Roman"/>
                <a:cs typeface="Times New Roman"/>
                <a:sym typeface="Times New Roman"/>
              </a:rPr>
              <a:t> </a:t>
            </a:r>
            <a:r>
              <a:rPr lang="en-US" sz="2800">
                <a:solidFill>
                  <a:srgbClr val="F2F2F2"/>
                </a:solidFill>
                <a:latin typeface="Overlock"/>
                <a:ea typeface="Overlock"/>
                <a:cs typeface="Overlock"/>
                <a:sym typeface="Overlock"/>
              </a:rPr>
              <a:t>Windows</a:t>
            </a:r>
            <a:endParaRPr sz="2800">
              <a:latin typeface="Overlock"/>
              <a:ea typeface="Overlock"/>
              <a:cs typeface="Overlock"/>
              <a:sym typeface="Overlock"/>
            </a:endParaRPr>
          </a:p>
        </p:txBody>
      </p:sp>
      <p:grpSp>
        <p:nvGrpSpPr>
          <p:cNvPr id="46" name="Google Shape;46;p1"/>
          <p:cNvGrpSpPr/>
          <p:nvPr/>
        </p:nvGrpSpPr>
        <p:grpSpPr>
          <a:xfrm>
            <a:off x="7597051" y="0"/>
            <a:ext cx="4595495" cy="4962156"/>
            <a:chOff x="7597051" y="0"/>
            <a:chExt cx="4595495" cy="4962156"/>
          </a:xfrm>
        </p:grpSpPr>
        <p:sp>
          <p:nvSpPr>
            <p:cNvPr id="47" name="Google Shape;47;p1"/>
            <p:cNvSpPr/>
            <p:nvPr/>
          </p:nvSpPr>
          <p:spPr>
            <a:xfrm>
              <a:off x="7597051" y="0"/>
              <a:ext cx="4061460" cy="929005"/>
            </a:xfrm>
            <a:custGeom>
              <a:rect b="b" l="l" r="r" t="t"/>
              <a:pathLst>
                <a:path extrusionOk="0" h="929005" w="4061459">
                  <a:moveTo>
                    <a:pt x="4061318" y="0"/>
                  </a:moveTo>
                  <a:lnTo>
                    <a:pt x="855436" y="0"/>
                  </a:lnTo>
                  <a:lnTo>
                    <a:pt x="0" y="928483"/>
                  </a:lnTo>
                  <a:lnTo>
                    <a:pt x="3205873" y="928483"/>
                  </a:lnTo>
                  <a:lnTo>
                    <a:pt x="4061318"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 name="Google Shape;48;p1"/>
            <p:cNvSpPr/>
            <p:nvPr/>
          </p:nvSpPr>
          <p:spPr>
            <a:xfrm>
              <a:off x="7597051" y="0"/>
              <a:ext cx="4061460" cy="929005"/>
            </a:xfrm>
            <a:custGeom>
              <a:rect b="b" l="l" r="r" t="t"/>
              <a:pathLst>
                <a:path extrusionOk="0" h="929005" w="4061459">
                  <a:moveTo>
                    <a:pt x="0" y="928483"/>
                  </a:moveTo>
                  <a:lnTo>
                    <a:pt x="855436" y="0"/>
                  </a:lnTo>
                </a:path>
                <a:path extrusionOk="0" h="929005" w="4061459">
                  <a:moveTo>
                    <a:pt x="4061318" y="0"/>
                  </a:moveTo>
                  <a:lnTo>
                    <a:pt x="3205873" y="928483"/>
                  </a:lnTo>
                  <a:lnTo>
                    <a:pt x="0" y="928483"/>
                  </a:lnTo>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 name="Google Shape;49;p1"/>
            <p:cNvSpPr/>
            <p:nvPr/>
          </p:nvSpPr>
          <p:spPr>
            <a:xfrm>
              <a:off x="7597051" y="928484"/>
              <a:ext cx="0" cy="4033520"/>
            </a:xfrm>
            <a:custGeom>
              <a:rect b="b" l="l" r="r" t="t"/>
              <a:pathLst>
                <a:path extrusionOk="0" h="4033520" w="120000">
                  <a:moveTo>
                    <a:pt x="0" y="0"/>
                  </a:moveTo>
                  <a:lnTo>
                    <a:pt x="0" y="4033164"/>
                  </a:lnTo>
                </a:path>
              </a:pathLst>
            </a:custGeom>
            <a:noFill/>
            <a:ln cap="flat" cmpd="sng" w="12700">
              <a:solidFill>
                <a:srgbClr val="F2F2F2"/>
              </a:solidFill>
              <a:prstDash val="lg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 name="Google Shape;50;p1"/>
            <p:cNvSpPr/>
            <p:nvPr/>
          </p:nvSpPr>
          <p:spPr>
            <a:xfrm>
              <a:off x="7617485" y="2151925"/>
              <a:ext cx="2307590" cy="772160"/>
            </a:xfrm>
            <a:custGeom>
              <a:rect b="b" l="l" r="r" t="t"/>
              <a:pathLst>
                <a:path extrusionOk="0" h="772160" w="2307590">
                  <a:moveTo>
                    <a:pt x="2307043" y="0"/>
                  </a:moveTo>
                  <a:lnTo>
                    <a:pt x="849909" y="0"/>
                  </a:lnTo>
                  <a:lnTo>
                    <a:pt x="0" y="771842"/>
                  </a:lnTo>
                  <a:lnTo>
                    <a:pt x="1457121" y="771842"/>
                  </a:lnTo>
                  <a:lnTo>
                    <a:pt x="2307043"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 name="Google Shape;51;p1"/>
            <p:cNvSpPr/>
            <p:nvPr/>
          </p:nvSpPr>
          <p:spPr>
            <a:xfrm>
              <a:off x="7617485" y="2151925"/>
              <a:ext cx="2307590" cy="772160"/>
            </a:xfrm>
            <a:custGeom>
              <a:rect b="b" l="l" r="r" t="t"/>
              <a:pathLst>
                <a:path extrusionOk="0" h="772160" w="2307590">
                  <a:moveTo>
                    <a:pt x="0" y="771842"/>
                  </a:moveTo>
                  <a:lnTo>
                    <a:pt x="849909" y="0"/>
                  </a:lnTo>
                  <a:lnTo>
                    <a:pt x="2307043" y="0"/>
                  </a:lnTo>
                  <a:lnTo>
                    <a:pt x="1457121" y="771842"/>
                  </a:lnTo>
                  <a:lnTo>
                    <a:pt x="0" y="771842"/>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 name="Google Shape;52;p1"/>
            <p:cNvSpPr/>
            <p:nvPr/>
          </p:nvSpPr>
          <p:spPr>
            <a:xfrm>
              <a:off x="9317634" y="2151925"/>
              <a:ext cx="2307590" cy="772160"/>
            </a:xfrm>
            <a:custGeom>
              <a:rect b="b" l="l" r="r" t="t"/>
              <a:pathLst>
                <a:path extrusionOk="0" h="772160" w="2307590">
                  <a:moveTo>
                    <a:pt x="2307043" y="0"/>
                  </a:moveTo>
                  <a:lnTo>
                    <a:pt x="849909" y="0"/>
                  </a:lnTo>
                  <a:lnTo>
                    <a:pt x="0" y="771842"/>
                  </a:lnTo>
                  <a:lnTo>
                    <a:pt x="1457134" y="771842"/>
                  </a:lnTo>
                  <a:lnTo>
                    <a:pt x="2307043"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 name="Google Shape;53;p1"/>
            <p:cNvSpPr/>
            <p:nvPr/>
          </p:nvSpPr>
          <p:spPr>
            <a:xfrm>
              <a:off x="9317634" y="2151925"/>
              <a:ext cx="2307590" cy="772160"/>
            </a:xfrm>
            <a:custGeom>
              <a:rect b="b" l="l" r="r" t="t"/>
              <a:pathLst>
                <a:path extrusionOk="0" h="772160" w="2307590">
                  <a:moveTo>
                    <a:pt x="0" y="771842"/>
                  </a:moveTo>
                  <a:lnTo>
                    <a:pt x="849909" y="0"/>
                  </a:lnTo>
                  <a:lnTo>
                    <a:pt x="2307043" y="0"/>
                  </a:lnTo>
                  <a:lnTo>
                    <a:pt x="1457134" y="771842"/>
                  </a:lnTo>
                  <a:lnTo>
                    <a:pt x="0" y="771842"/>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 name="Google Shape;54;p1"/>
            <p:cNvSpPr/>
            <p:nvPr/>
          </p:nvSpPr>
          <p:spPr>
            <a:xfrm>
              <a:off x="8589937" y="1227734"/>
              <a:ext cx="2307590" cy="772160"/>
            </a:xfrm>
            <a:custGeom>
              <a:rect b="b" l="l" r="r" t="t"/>
              <a:pathLst>
                <a:path extrusionOk="0" h="772160" w="2307590">
                  <a:moveTo>
                    <a:pt x="2307043" y="0"/>
                  </a:moveTo>
                  <a:lnTo>
                    <a:pt x="849909" y="0"/>
                  </a:lnTo>
                  <a:lnTo>
                    <a:pt x="0" y="771855"/>
                  </a:lnTo>
                  <a:lnTo>
                    <a:pt x="1457121" y="771855"/>
                  </a:lnTo>
                  <a:lnTo>
                    <a:pt x="2307043"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 name="Google Shape;55;p1"/>
            <p:cNvSpPr/>
            <p:nvPr/>
          </p:nvSpPr>
          <p:spPr>
            <a:xfrm>
              <a:off x="8589937" y="1227734"/>
              <a:ext cx="2307590" cy="772160"/>
            </a:xfrm>
            <a:custGeom>
              <a:rect b="b" l="l" r="r" t="t"/>
              <a:pathLst>
                <a:path extrusionOk="0" h="772160" w="2307590">
                  <a:moveTo>
                    <a:pt x="0" y="771855"/>
                  </a:moveTo>
                  <a:lnTo>
                    <a:pt x="849909" y="0"/>
                  </a:lnTo>
                  <a:lnTo>
                    <a:pt x="2307043" y="0"/>
                  </a:lnTo>
                  <a:lnTo>
                    <a:pt x="1457121" y="771855"/>
                  </a:lnTo>
                  <a:lnTo>
                    <a:pt x="0" y="771855"/>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 name="Google Shape;56;p1"/>
            <p:cNvSpPr/>
            <p:nvPr/>
          </p:nvSpPr>
          <p:spPr>
            <a:xfrm>
              <a:off x="10290086" y="1227734"/>
              <a:ext cx="1902460" cy="772160"/>
            </a:xfrm>
            <a:custGeom>
              <a:rect b="b" l="l" r="r" t="t"/>
              <a:pathLst>
                <a:path extrusionOk="0" h="772160" w="1902459">
                  <a:moveTo>
                    <a:pt x="1901912" y="0"/>
                  </a:moveTo>
                  <a:lnTo>
                    <a:pt x="849909" y="0"/>
                  </a:lnTo>
                  <a:lnTo>
                    <a:pt x="0" y="771855"/>
                  </a:lnTo>
                  <a:lnTo>
                    <a:pt x="1457134" y="771855"/>
                  </a:lnTo>
                  <a:lnTo>
                    <a:pt x="1901912" y="367924"/>
                  </a:lnTo>
                  <a:lnTo>
                    <a:pt x="1901912"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 name="Google Shape;57;p1"/>
            <p:cNvSpPr/>
            <p:nvPr/>
          </p:nvSpPr>
          <p:spPr>
            <a:xfrm>
              <a:off x="10290086" y="1227734"/>
              <a:ext cx="1902460" cy="772160"/>
            </a:xfrm>
            <a:custGeom>
              <a:rect b="b" l="l" r="r" t="t"/>
              <a:pathLst>
                <a:path extrusionOk="0" h="772160" w="1902459">
                  <a:moveTo>
                    <a:pt x="0" y="771855"/>
                  </a:moveTo>
                  <a:lnTo>
                    <a:pt x="849909" y="0"/>
                  </a:lnTo>
                  <a:lnTo>
                    <a:pt x="1901912" y="0"/>
                  </a:lnTo>
                </a:path>
                <a:path extrusionOk="0" h="772160" w="1902459">
                  <a:moveTo>
                    <a:pt x="1901912" y="367924"/>
                  </a:moveTo>
                  <a:lnTo>
                    <a:pt x="1457134" y="771855"/>
                  </a:lnTo>
                  <a:lnTo>
                    <a:pt x="0" y="771855"/>
                  </a:lnTo>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 name="Google Shape;58;p1"/>
            <p:cNvSpPr/>
            <p:nvPr/>
          </p:nvSpPr>
          <p:spPr>
            <a:xfrm>
              <a:off x="7638999" y="4585601"/>
              <a:ext cx="1105535" cy="376555"/>
            </a:xfrm>
            <a:custGeom>
              <a:rect b="b" l="l" r="r" t="t"/>
              <a:pathLst>
                <a:path extrusionOk="0" h="376554" w="1105534">
                  <a:moveTo>
                    <a:pt x="1105027" y="0"/>
                  </a:moveTo>
                  <a:lnTo>
                    <a:pt x="414070" y="0"/>
                  </a:lnTo>
                  <a:lnTo>
                    <a:pt x="0" y="376047"/>
                  </a:lnTo>
                  <a:lnTo>
                    <a:pt x="690956" y="376047"/>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 name="Google Shape;59;p1"/>
            <p:cNvSpPr/>
            <p:nvPr/>
          </p:nvSpPr>
          <p:spPr>
            <a:xfrm>
              <a:off x="7638999" y="4585601"/>
              <a:ext cx="1105535" cy="376555"/>
            </a:xfrm>
            <a:custGeom>
              <a:rect b="b" l="l" r="r" t="t"/>
              <a:pathLst>
                <a:path extrusionOk="0" h="376554" w="1105534">
                  <a:moveTo>
                    <a:pt x="0" y="376047"/>
                  </a:moveTo>
                  <a:lnTo>
                    <a:pt x="414070" y="0"/>
                  </a:lnTo>
                  <a:lnTo>
                    <a:pt x="1105027" y="0"/>
                  </a:lnTo>
                  <a:lnTo>
                    <a:pt x="690956" y="376047"/>
                  </a:lnTo>
                  <a:lnTo>
                    <a:pt x="0" y="376047"/>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 name="Google Shape;60;p1"/>
            <p:cNvSpPr/>
            <p:nvPr/>
          </p:nvSpPr>
          <p:spPr>
            <a:xfrm>
              <a:off x="8453335" y="4585601"/>
              <a:ext cx="1105535" cy="376555"/>
            </a:xfrm>
            <a:custGeom>
              <a:rect b="b" l="l" r="r" t="t"/>
              <a:pathLst>
                <a:path extrusionOk="0" h="376554" w="1105534">
                  <a:moveTo>
                    <a:pt x="1105027" y="0"/>
                  </a:moveTo>
                  <a:lnTo>
                    <a:pt x="414070" y="0"/>
                  </a:lnTo>
                  <a:lnTo>
                    <a:pt x="0" y="376047"/>
                  </a:lnTo>
                  <a:lnTo>
                    <a:pt x="690956" y="376047"/>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 name="Google Shape;61;p1"/>
            <p:cNvSpPr/>
            <p:nvPr/>
          </p:nvSpPr>
          <p:spPr>
            <a:xfrm>
              <a:off x="8453335" y="4585601"/>
              <a:ext cx="1105535" cy="376555"/>
            </a:xfrm>
            <a:custGeom>
              <a:rect b="b" l="l" r="r" t="t"/>
              <a:pathLst>
                <a:path extrusionOk="0" h="376554" w="1105534">
                  <a:moveTo>
                    <a:pt x="0" y="376047"/>
                  </a:moveTo>
                  <a:lnTo>
                    <a:pt x="414070" y="0"/>
                  </a:lnTo>
                  <a:lnTo>
                    <a:pt x="1105027" y="0"/>
                  </a:lnTo>
                  <a:lnTo>
                    <a:pt x="690956" y="376047"/>
                  </a:lnTo>
                  <a:lnTo>
                    <a:pt x="0" y="376047"/>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 name="Google Shape;62;p1"/>
            <p:cNvSpPr/>
            <p:nvPr/>
          </p:nvSpPr>
          <p:spPr>
            <a:xfrm>
              <a:off x="8104784" y="4135348"/>
              <a:ext cx="1105535" cy="376555"/>
            </a:xfrm>
            <a:custGeom>
              <a:rect b="b" l="l" r="r" t="t"/>
              <a:pathLst>
                <a:path extrusionOk="0" h="376554" w="1105534">
                  <a:moveTo>
                    <a:pt x="1105027" y="0"/>
                  </a:moveTo>
                  <a:lnTo>
                    <a:pt x="414070" y="0"/>
                  </a:lnTo>
                  <a:lnTo>
                    <a:pt x="0" y="376034"/>
                  </a:lnTo>
                  <a:lnTo>
                    <a:pt x="690956" y="376034"/>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 name="Google Shape;63;p1"/>
            <p:cNvSpPr/>
            <p:nvPr/>
          </p:nvSpPr>
          <p:spPr>
            <a:xfrm>
              <a:off x="8104784" y="4135348"/>
              <a:ext cx="1105535" cy="376555"/>
            </a:xfrm>
            <a:custGeom>
              <a:rect b="b" l="l" r="r" t="t"/>
              <a:pathLst>
                <a:path extrusionOk="0" h="376554" w="1105534">
                  <a:moveTo>
                    <a:pt x="0" y="376034"/>
                  </a:moveTo>
                  <a:lnTo>
                    <a:pt x="414070" y="0"/>
                  </a:lnTo>
                  <a:lnTo>
                    <a:pt x="1105027" y="0"/>
                  </a:lnTo>
                  <a:lnTo>
                    <a:pt x="690956" y="376034"/>
                  </a:lnTo>
                  <a:lnTo>
                    <a:pt x="0" y="376034"/>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 name="Google Shape;64;p1"/>
            <p:cNvSpPr/>
            <p:nvPr/>
          </p:nvSpPr>
          <p:spPr>
            <a:xfrm>
              <a:off x="8919120" y="4135348"/>
              <a:ext cx="1105535" cy="376555"/>
            </a:xfrm>
            <a:custGeom>
              <a:rect b="b" l="l" r="r" t="t"/>
              <a:pathLst>
                <a:path extrusionOk="0" h="376554" w="1105534">
                  <a:moveTo>
                    <a:pt x="1105027" y="0"/>
                  </a:moveTo>
                  <a:lnTo>
                    <a:pt x="414070" y="0"/>
                  </a:lnTo>
                  <a:lnTo>
                    <a:pt x="0" y="376034"/>
                  </a:lnTo>
                  <a:lnTo>
                    <a:pt x="690956" y="376034"/>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 name="Google Shape;65;p1"/>
            <p:cNvSpPr/>
            <p:nvPr/>
          </p:nvSpPr>
          <p:spPr>
            <a:xfrm>
              <a:off x="8919120" y="4135348"/>
              <a:ext cx="1105535" cy="376555"/>
            </a:xfrm>
            <a:custGeom>
              <a:rect b="b" l="l" r="r" t="t"/>
              <a:pathLst>
                <a:path extrusionOk="0" h="376554" w="1105534">
                  <a:moveTo>
                    <a:pt x="0" y="376034"/>
                  </a:moveTo>
                  <a:lnTo>
                    <a:pt x="414070" y="0"/>
                  </a:lnTo>
                  <a:lnTo>
                    <a:pt x="1105027" y="0"/>
                  </a:lnTo>
                  <a:lnTo>
                    <a:pt x="690956" y="376034"/>
                  </a:lnTo>
                  <a:lnTo>
                    <a:pt x="0" y="376034"/>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 name="Google Shape;66;p1"/>
            <p:cNvSpPr/>
            <p:nvPr/>
          </p:nvSpPr>
          <p:spPr>
            <a:xfrm>
              <a:off x="9288614" y="4585601"/>
              <a:ext cx="1105535" cy="376555"/>
            </a:xfrm>
            <a:custGeom>
              <a:rect b="b" l="l" r="r" t="t"/>
              <a:pathLst>
                <a:path extrusionOk="0" h="376554" w="1105534">
                  <a:moveTo>
                    <a:pt x="1105014" y="0"/>
                  </a:moveTo>
                  <a:lnTo>
                    <a:pt x="414070" y="0"/>
                  </a:lnTo>
                  <a:lnTo>
                    <a:pt x="0" y="376047"/>
                  </a:lnTo>
                  <a:lnTo>
                    <a:pt x="690956" y="376047"/>
                  </a:lnTo>
                  <a:lnTo>
                    <a:pt x="1105014"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 name="Google Shape;67;p1"/>
            <p:cNvSpPr/>
            <p:nvPr/>
          </p:nvSpPr>
          <p:spPr>
            <a:xfrm>
              <a:off x="9288614" y="4585601"/>
              <a:ext cx="1105535" cy="376555"/>
            </a:xfrm>
            <a:custGeom>
              <a:rect b="b" l="l" r="r" t="t"/>
              <a:pathLst>
                <a:path extrusionOk="0" h="376554" w="1105534">
                  <a:moveTo>
                    <a:pt x="0" y="376047"/>
                  </a:moveTo>
                  <a:lnTo>
                    <a:pt x="414070" y="0"/>
                  </a:lnTo>
                  <a:lnTo>
                    <a:pt x="1105014" y="0"/>
                  </a:lnTo>
                  <a:lnTo>
                    <a:pt x="690956" y="376047"/>
                  </a:lnTo>
                  <a:lnTo>
                    <a:pt x="0" y="376047"/>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 name="Google Shape;68;p1"/>
            <p:cNvSpPr/>
            <p:nvPr/>
          </p:nvSpPr>
          <p:spPr>
            <a:xfrm>
              <a:off x="10102951" y="4585601"/>
              <a:ext cx="1105535" cy="376555"/>
            </a:xfrm>
            <a:custGeom>
              <a:rect b="b" l="l" r="r" t="t"/>
              <a:pathLst>
                <a:path extrusionOk="0" h="376554" w="1105534">
                  <a:moveTo>
                    <a:pt x="1105027" y="0"/>
                  </a:moveTo>
                  <a:lnTo>
                    <a:pt x="414070" y="0"/>
                  </a:lnTo>
                  <a:lnTo>
                    <a:pt x="0" y="376047"/>
                  </a:lnTo>
                  <a:lnTo>
                    <a:pt x="690943" y="376047"/>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 name="Google Shape;69;p1"/>
            <p:cNvSpPr/>
            <p:nvPr/>
          </p:nvSpPr>
          <p:spPr>
            <a:xfrm>
              <a:off x="10102951" y="4585601"/>
              <a:ext cx="1105535" cy="376555"/>
            </a:xfrm>
            <a:custGeom>
              <a:rect b="b" l="l" r="r" t="t"/>
              <a:pathLst>
                <a:path extrusionOk="0" h="376554" w="1105534">
                  <a:moveTo>
                    <a:pt x="0" y="376047"/>
                  </a:moveTo>
                  <a:lnTo>
                    <a:pt x="414070" y="0"/>
                  </a:lnTo>
                  <a:lnTo>
                    <a:pt x="1105027" y="0"/>
                  </a:lnTo>
                  <a:lnTo>
                    <a:pt x="690956" y="376047"/>
                  </a:lnTo>
                  <a:lnTo>
                    <a:pt x="0" y="376047"/>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 name="Google Shape;70;p1"/>
            <p:cNvSpPr/>
            <p:nvPr/>
          </p:nvSpPr>
          <p:spPr>
            <a:xfrm>
              <a:off x="9754399" y="4135348"/>
              <a:ext cx="1105535" cy="376555"/>
            </a:xfrm>
            <a:custGeom>
              <a:rect b="b" l="l" r="r" t="t"/>
              <a:pathLst>
                <a:path extrusionOk="0" h="376554" w="1105534">
                  <a:moveTo>
                    <a:pt x="1105027" y="0"/>
                  </a:moveTo>
                  <a:lnTo>
                    <a:pt x="414070" y="0"/>
                  </a:lnTo>
                  <a:lnTo>
                    <a:pt x="0" y="376034"/>
                  </a:lnTo>
                  <a:lnTo>
                    <a:pt x="690943" y="376034"/>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 name="Google Shape;71;p1"/>
            <p:cNvSpPr/>
            <p:nvPr/>
          </p:nvSpPr>
          <p:spPr>
            <a:xfrm>
              <a:off x="9754399" y="4135348"/>
              <a:ext cx="1105535" cy="376555"/>
            </a:xfrm>
            <a:custGeom>
              <a:rect b="b" l="l" r="r" t="t"/>
              <a:pathLst>
                <a:path extrusionOk="0" h="376554" w="1105534">
                  <a:moveTo>
                    <a:pt x="0" y="376034"/>
                  </a:moveTo>
                  <a:lnTo>
                    <a:pt x="414070" y="0"/>
                  </a:lnTo>
                  <a:lnTo>
                    <a:pt x="1105027" y="0"/>
                  </a:lnTo>
                  <a:lnTo>
                    <a:pt x="690943" y="376034"/>
                  </a:lnTo>
                  <a:lnTo>
                    <a:pt x="0" y="376034"/>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 name="Google Shape;72;p1"/>
            <p:cNvSpPr/>
            <p:nvPr/>
          </p:nvSpPr>
          <p:spPr>
            <a:xfrm>
              <a:off x="10568736" y="4135348"/>
              <a:ext cx="1105535" cy="376555"/>
            </a:xfrm>
            <a:custGeom>
              <a:rect b="b" l="l" r="r" t="t"/>
              <a:pathLst>
                <a:path extrusionOk="0" h="376554" w="1105534">
                  <a:moveTo>
                    <a:pt x="1105027" y="0"/>
                  </a:moveTo>
                  <a:lnTo>
                    <a:pt x="414070" y="0"/>
                  </a:lnTo>
                  <a:lnTo>
                    <a:pt x="0" y="376034"/>
                  </a:lnTo>
                  <a:lnTo>
                    <a:pt x="690943" y="376034"/>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 name="Google Shape;73;p1"/>
            <p:cNvSpPr/>
            <p:nvPr/>
          </p:nvSpPr>
          <p:spPr>
            <a:xfrm>
              <a:off x="10568736" y="4135348"/>
              <a:ext cx="1105535" cy="376555"/>
            </a:xfrm>
            <a:custGeom>
              <a:rect b="b" l="l" r="r" t="t"/>
              <a:pathLst>
                <a:path extrusionOk="0" h="376554" w="1105534">
                  <a:moveTo>
                    <a:pt x="0" y="376034"/>
                  </a:moveTo>
                  <a:lnTo>
                    <a:pt x="414070" y="0"/>
                  </a:lnTo>
                  <a:lnTo>
                    <a:pt x="1105027" y="0"/>
                  </a:lnTo>
                  <a:lnTo>
                    <a:pt x="690943" y="376034"/>
                  </a:lnTo>
                  <a:lnTo>
                    <a:pt x="0" y="376034"/>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 name="Google Shape;74;p1"/>
            <p:cNvSpPr/>
            <p:nvPr/>
          </p:nvSpPr>
          <p:spPr>
            <a:xfrm>
              <a:off x="8597544" y="3673271"/>
              <a:ext cx="1105535" cy="376555"/>
            </a:xfrm>
            <a:custGeom>
              <a:rect b="b" l="l" r="r" t="t"/>
              <a:pathLst>
                <a:path extrusionOk="0" h="376554" w="1105534">
                  <a:moveTo>
                    <a:pt x="1105027" y="0"/>
                  </a:moveTo>
                  <a:lnTo>
                    <a:pt x="414070" y="0"/>
                  </a:lnTo>
                  <a:lnTo>
                    <a:pt x="0" y="376047"/>
                  </a:lnTo>
                  <a:lnTo>
                    <a:pt x="690956" y="376047"/>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 name="Google Shape;75;p1"/>
            <p:cNvSpPr/>
            <p:nvPr/>
          </p:nvSpPr>
          <p:spPr>
            <a:xfrm>
              <a:off x="8597544" y="3673271"/>
              <a:ext cx="1105535" cy="376555"/>
            </a:xfrm>
            <a:custGeom>
              <a:rect b="b" l="l" r="r" t="t"/>
              <a:pathLst>
                <a:path extrusionOk="0" h="376554" w="1105534">
                  <a:moveTo>
                    <a:pt x="0" y="376047"/>
                  </a:moveTo>
                  <a:lnTo>
                    <a:pt x="414070" y="0"/>
                  </a:lnTo>
                  <a:lnTo>
                    <a:pt x="1105027" y="0"/>
                  </a:lnTo>
                  <a:lnTo>
                    <a:pt x="690956" y="376047"/>
                  </a:lnTo>
                  <a:lnTo>
                    <a:pt x="0" y="376047"/>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 name="Google Shape;76;p1"/>
            <p:cNvSpPr/>
            <p:nvPr/>
          </p:nvSpPr>
          <p:spPr>
            <a:xfrm>
              <a:off x="9411881" y="3673271"/>
              <a:ext cx="1105535" cy="376555"/>
            </a:xfrm>
            <a:custGeom>
              <a:rect b="b" l="l" r="r" t="t"/>
              <a:pathLst>
                <a:path extrusionOk="0" h="376554" w="1105534">
                  <a:moveTo>
                    <a:pt x="1105027" y="0"/>
                  </a:moveTo>
                  <a:lnTo>
                    <a:pt x="414070" y="0"/>
                  </a:lnTo>
                  <a:lnTo>
                    <a:pt x="0" y="376047"/>
                  </a:lnTo>
                  <a:lnTo>
                    <a:pt x="690956" y="376047"/>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 name="Google Shape;77;p1"/>
            <p:cNvSpPr/>
            <p:nvPr/>
          </p:nvSpPr>
          <p:spPr>
            <a:xfrm>
              <a:off x="9411881" y="3673271"/>
              <a:ext cx="1105535" cy="376555"/>
            </a:xfrm>
            <a:custGeom>
              <a:rect b="b" l="l" r="r" t="t"/>
              <a:pathLst>
                <a:path extrusionOk="0" h="376554" w="1105534">
                  <a:moveTo>
                    <a:pt x="0" y="376047"/>
                  </a:moveTo>
                  <a:lnTo>
                    <a:pt x="414070" y="0"/>
                  </a:lnTo>
                  <a:lnTo>
                    <a:pt x="1105027" y="0"/>
                  </a:lnTo>
                  <a:lnTo>
                    <a:pt x="690956" y="376047"/>
                  </a:lnTo>
                  <a:lnTo>
                    <a:pt x="0" y="376047"/>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 name="Google Shape;78;p1"/>
            <p:cNvSpPr/>
            <p:nvPr/>
          </p:nvSpPr>
          <p:spPr>
            <a:xfrm>
              <a:off x="9063329" y="3223018"/>
              <a:ext cx="1105535" cy="376555"/>
            </a:xfrm>
            <a:custGeom>
              <a:rect b="b" l="l" r="r" t="t"/>
              <a:pathLst>
                <a:path extrusionOk="0" h="376554" w="1105534">
                  <a:moveTo>
                    <a:pt x="1105027" y="0"/>
                  </a:moveTo>
                  <a:lnTo>
                    <a:pt x="414070" y="0"/>
                  </a:lnTo>
                  <a:lnTo>
                    <a:pt x="0" y="376047"/>
                  </a:lnTo>
                  <a:lnTo>
                    <a:pt x="690956" y="376047"/>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 name="Google Shape;79;p1"/>
            <p:cNvSpPr/>
            <p:nvPr/>
          </p:nvSpPr>
          <p:spPr>
            <a:xfrm>
              <a:off x="9063329" y="3223018"/>
              <a:ext cx="1105535" cy="376555"/>
            </a:xfrm>
            <a:custGeom>
              <a:rect b="b" l="l" r="r" t="t"/>
              <a:pathLst>
                <a:path extrusionOk="0" h="376554" w="1105534">
                  <a:moveTo>
                    <a:pt x="0" y="376047"/>
                  </a:moveTo>
                  <a:lnTo>
                    <a:pt x="414070" y="0"/>
                  </a:lnTo>
                  <a:lnTo>
                    <a:pt x="1105027" y="0"/>
                  </a:lnTo>
                  <a:lnTo>
                    <a:pt x="690956" y="376047"/>
                  </a:lnTo>
                  <a:lnTo>
                    <a:pt x="0" y="376047"/>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 name="Google Shape;80;p1"/>
            <p:cNvSpPr/>
            <p:nvPr/>
          </p:nvSpPr>
          <p:spPr>
            <a:xfrm>
              <a:off x="9877666" y="3223018"/>
              <a:ext cx="1105535" cy="376555"/>
            </a:xfrm>
            <a:custGeom>
              <a:rect b="b" l="l" r="r" t="t"/>
              <a:pathLst>
                <a:path extrusionOk="0" h="376554" w="1105534">
                  <a:moveTo>
                    <a:pt x="1105027" y="0"/>
                  </a:moveTo>
                  <a:lnTo>
                    <a:pt x="414070" y="0"/>
                  </a:lnTo>
                  <a:lnTo>
                    <a:pt x="0" y="376047"/>
                  </a:lnTo>
                  <a:lnTo>
                    <a:pt x="690956" y="376047"/>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 name="Google Shape;81;p1"/>
            <p:cNvSpPr/>
            <p:nvPr/>
          </p:nvSpPr>
          <p:spPr>
            <a:xfrm>
              <a:off x="9877666" y="3223018"/>
              <a:ext cx="1105535" cy="376555"/>
            </a:xfrm>
            <a:custGeom>
              <a:rect b="b" l="l" r="r" t="t"/>
              <a:pathLst>
                <a:path extrusionOk="0" h="376554" w="1105534">
                  <a:moveTo>
                    <a:pt x="0" y="376047"/>
                  </a:moveTo>
                  <a:lnTo>
                    <a:pt x="414070" y="0"/>
                  </a:lnTo>
                  <a:lnTo>
                    <a:pt x="1105027" y="0"/>
                  </a:lnTo>
                  <a:lnTo>
                    <a:pt x="690956" y="376047"/>
                  </a:lnTo>
                  <a:lnTo>
                    <a:pt x="0" y="376047"/>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 name="Google Shape;82;p1"/>
            <p:cNvSpPr/>
            <p:nvPr/>
          </p:nvSpPr>
          <p:spPr>
            <a:xfrm>
              <a:off x="10247159" y="3673271"/>
              <a:ext cx="1105535" cy="376555"/>
            </a:xfrm>
            <a:custGeom>
              <a:rect b="b" l="l" r="r" t="t"/>
              <a:pathLst>
                <a:path extrusionOk="0" h="376554" w="1105534">
                  <a:moveTo>
                    <a:pt x="1105014" y="0"/>
                  </a:moveTo>
                  <a:lnTo>
                    <a:pt x="414070" y="0"/>
                  </a:lnTo>
                  <a:lnTo>
                    <a:pt x="0" y="376047"/>
                  </a:lnTo>
                  <a:lnTo>
                    <a:pt x="690943" y="376047"/>
                  </a:lnTo>
                  <a:lnTo>
                    <a:pt x="1105014"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 name="Google Shape;83;p1"/>
            <p:cNvSpPr/>
            <p:nvPr/>
          </p:nvSpPr>
          <p:spPr>
            <a:xfrm>
              <a:off x="10247159" y="3673271"/>
              <a:ext cx="1105535" cy="376555"/>
            </a:xfrm>
            <a:custGeom>
              <a:rect b="b" l="l" r="r" t="t"/>
              <a:pathLst>
                <a:path extrusionOk="0" h="376554" w="1105534">
                  <a:moveTo>
                    <a:pt x="0" y="376047"/>
                  </a:moveTo>
                  <a:lnTo>
                    <a:pt x="414070" y="0"/>
                  </a:lnTo>
                  <a:lnTo>
                    <a:pt x="1105027" y="0"/>
                  </a:lnTo>
                  <a:lnTo>
                    <a:pt x="690943" y="376047"/>
                  </a:lnTo>
                  <a:lnTo>
                    <a:pt x="0" y="376047"/>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 name="Google Shape;84;p1"/>
            <p:cNvSpPr/>
            <p:nvPr/>
          </p:nvSpPr>
          <p:spPr>
            <a:xfrm>
              <a:off x="11061496" y="3673271"/>
              <a:ext cx="1105535" cy="376555"/>
            </a:xfrm>
            <a:custGeom>
              <a:rect b="b" l="l" r="r" t="t"/>
              <a:pathLst>
                <a:path extrusionOk="0" h="376554" w="1105534">
                  <a:moveTo>
                    <a:pt x="1105027" y="0"/>
                  </a:moveTo>
                  <a:lnTo>
                    <a:pt x="414070" y="0"/>
                  </a:lnTo>
                  <a:lnTo>
                    <a:pt x="0" y="376047"/>
                  </a:lnTo>
                  <a:lnTo>
                    <a:pt x="690943" y="376047"/>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 name="Google Shape;85;p1"/>
            <p:cNvSpPr/>
            <p:nvPr/>
          </p:nvSpPr>
          <p:spPr>
            <a:xfrm>
              <a:off x="11061496" y="3673271"/>
              <a:ext cx="1105535" cy="376555"/>
            </a:xfrm>
            <a:custGeom>
              <a:rect b="b" l="l" r="r" t="t"/>
              <a:pathLst>
                <a:path extrusionOk="0" h="376554" w="1105534">
                  <a:moveTo>
                    <a:pt x="0" y="376047"/>
                  </a:moveTo>
                  <a:lnTo>
                    <a:pt x="414070" y="0"/>
                  </a:lnTo>
                  <a:lnTo>
                    <a:pt x="1105014" y="0"/>
                  </a:lnTo>
                  <a:lnTo>
                    <a:pt x="690943" y="376047"/>
                  </a:lnTo>
                  <a:lnTo>
                    <a:pt x="0" y="376047"/>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 name="Google Shape;86;p1"/>
            <p:cNvSpPr/>
            <p:nvPr/>
          </p:nvSpPr>
          <p:spPr>
            <a:xfrm>
              <a:off x="10712932" y="3223018"/>
              <a:ext cx="1105535" cy="376555"/>
            </a:xfrm>
            <a:custGeom>
              <a:rect b="b" l="l" r="r" t="t"/>
              <a:pathLst>
                <a:path extrusionOk="0" h="376554" w="1105534">
                  <a:moveTo>
                    <a:pt x="1105027" y="0"/>
                  </a:moveTo>
                  <a:lnTo>
                    <a:pt x="414083" y="0"/>
                  </a:lnTo>
                  <a:lnTo>
                    <a:pt x="0" y="376047"/>
                  </a:lnTo>
                  <a:lnTo>
                    <a:pt x="690956" y="376047"/>
                  </a:lnTo>
                  <a:lnTo>
                    <a:pt x="1105027"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 name="Google Shape;87;p1"/>
            <p:cNvSpPr/>
            <p:nvPr/>
          </p:nvSpPr>
          <p:spPr>
            <a:xfrm>
              <a:off x="10712932" y="3223018"/>
              <a:ext cx="1105535" cy="376555"/>
            </a:xfrm>
            <a:custGeom>
              <a:rect b="b" l="l" r="r" t="t"/>
              <a:pathLst>
                <a:path extrusionOk="0" h="376554" w="1105534">
                  <a:moveTo>
                    <a:pt x="0" y="376047"/>
                  </a:moveTo>
                  <a:lnTo>
                    <a:pt x="414083" y="0"/>
                  </a:lnTo>
                  <a:lnTo>
                    <a:pt x="1105027" y="0"/>
                  </a:lnTo>
                  <a:lnTo>
                    <a:pt x="690956" y="376047"/>
                  </a:lnTo>
                  <a:lnTo>
                    <a:pt x="0" y="376047"/>
                  </a:lnTo>
                  <a:close/>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 name="Google Shape;88;p1"/>
            <p:cNvSpPr/>
            <p:nvPr/>
          </p:nvSpPr>
          <p:spPr>
            <a:xfrm>
              <a:off x="11527269" y="3223018"/>
              <a:ext cx="664845" cy="376555"/>
            </a:xfrm>
            <a:custGeom>
              <a:rect b="b" l="l" r="r" t="t"/>
              <a:pathLst>
                <a:path extrusionOk="0" h="376554" w="664845">
                  <a:moveTo>
                    <a:pt x="664729" y="0"/>
                  </a:moveTo>
                  <a:lnTo>
                    <a:pt x="414083" y="0"/>
                  </a:lnTo>
                  <a:lnTo>
                    <a:pt x="0" y="376047"/>
                  </a:lnTo>
                  <a:lnTo>
                    <a:pt x="664729" y="376047"/>
                  </a:lnTo>
                  <a:lnTo>
                    <a:pt x="664729"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 name="Google Shape;89;p1"/>
            <p:cNvSpPr/>
            <p:nvPr/>
          </p:nvSpPr>
          <p:spPr>
            <a:xfrm>
              <a:off x="11527269" y="3223018"/>
              <a:ext cx="664845" cy="376555"/>
            </a:xfrm>
            <a:custGeom>
              <a:rect b="b" l="l" r="r" t="t"/>
              <a:pathLst>
                <a:path extrusionOk="0" h="376554" w="664845">
                  <a:moveTo>
                    <a:pt x="0" y="376047"/>
                  </a:moveTo>
                  <a:lnTo>
                    <a:pt x="414083" y="0"/>
                  </a:lnTo>
                  <a:lnTo>
                    <a:pt x="664729" y="0"/>
                  </a:lnTo>
                </a:path>
                <a:path extrusionOk="0" h="376554" w="664845">
                  <a:moveTo>
                    <a:pt x="664729" y="376047"/>
                  </a:moveTo>
                  <a:lnTo>
                    <a:pt x="0" y="376047"/>
                  </a:lnTo>
                </a:path>
              </a:pathLst>
            </a:custGeom>
            <a:noFill/>
            <a:ln cap="flat" cmpd="sng" w="12700">
              <a:solidFill>
                <a:srgbClr val="F2F2F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 name="Google Shape;90;p1"/>
            <p:cNvSpPr/>
            <p:nvPr/>
          </p:nvSpPr>
          <p:spPr>
            <a:xfrm>
              <a:off x="10779861" y="928484"/>
              <a:ext cx="0" cy="4033520"/>
            </a:xfrm>
            <a:custGeom>
              <a:rect b="b" l="l" r="r" t="t"/>
              <a:pathLst>
                <a:path extrusionOk="0" h="4033520" w="120000">
                  <a:moveTo>
                    <a:pt x="0" y="0"/>
                  </a:moveTo>
                  <a:lnTo>
                    <a:pt x="0" y="4033164"/>
                  </a:lnTo>
                </a:path>
              </a:pathLst>
            </a:custGeom>
            <a:noFill/>
            <a:ln cap="flat" cmpd="sng" w="12700">
              <a:solidFill>
                <a:srgbClr val="F2F2F2"/>
              </a:solidFill>
              <a:prstDash val="lg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91" name="Google Shape;91;p1"/>
          <p:cNvSpPr txBox="1"/>
          <p:nvPr/>
        </p:nvSpPr>
        <p:spPr>
          <a:xfrm>
            <a:off x="785851" y="5085800"/>
            <a:ext cx="5394300" cy="253200"/>
          </a:xfrm>
          <a:prstGeom prst="rect">
            <a:avLst/>
          </a:prstGeom>
          <a:noFill/>
          <a:ln>
            <a:noFill/>
          </a:ln>
        </p:spPr>
        <p:txBody>
          <a:bodyPr anchorCtr="0" anchor="t" bIns="0" lIns="0" spcFirstLastPara="1" rIns="0" wrap="square" tIns="14600">
            <a:spAutoFit/>
          </a:bodyPr>
          <a:lstStyle/>
          <a:p>
            <a:pPr indent="0" lvl="0" marL="12700" rtl="0" algn="l">
              <a:lnSpc>
                <a:spcPct val="100000"/>
              </a:lnSpc>
              <a:spcBef>
                <a:spcPts val="10"/>
              </a:spcBef>
              <a:spcAft>
                <a:spcPts val="0"/>
              </a:spcAft>
              <a:buNone/>
            </a:pPr>
            <a:r>
              <a:rPr lang="en-US" sz="1550">
                <a:solidFill>
                  <a:srgbClr val="FFFFFF"/>
                </a:solidFill>
                <a:latin typeface="Trebuchet MS"/>
                <a:ea typeface="Trebuchet MS"/>
                <a:cs typeface="Trebuchet MS"/>
                <a:sym typeface="Trebuchet MS"/>
              </a:rPr>
              <a:t>Presentation by Shua Friedman, JCT</a:t>
            </a:r>
            <a:endParaRPr sz="1550">
              <a:solidFill>
                <a:srgbClr val="FFFFFF"/>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52404f6ce6_0_20"/>
          <p:cNvSpPr txBox="1"/>
          <p:nvPr>
            <p:ph type="title"/>
          </p:nvPr>
        </p:nvSpPr>
        <p:spPr>
          <a:xfrm>
            <a:off x="2656788" y="429236"/>
            <a:ext cx="6878400" cy="738900"/>
          </a:xfrm>
          <a:prstGeom prst="rect">
            <a:avLst/>
          </a:prstGeom>
        </p:spPr>
        <p:txBody>
          <a:bodyPr anchorCtr="0" anchor="t" bIns="0" lIns="0" spcFirstLastPara="1" rIns="0" wrap="square" tIns="0">
            <a:spAutoFit/>
          </a:bodyPr>
          <a:lstStyle/>
          <a:p>
            <a:pPr indent="0" lvl="0" marL="12700" rtl="0" algn="ctr">
              <a:spcBef>
                <a:spcPts val="0"/>
              </a:spcBef>
              <a:spcAft>
                <a:spcPts val="0"/>
              </a:spcAft>
              <a:buClr>
                <a:srgbClr val="000000"/>
              </a:buClr>
              <a:buFont typeface="Arial"/>
              <a:buNone/>
            </a:pPr>
            <a:r>
              <a:rPr lang="en-US" sz="2800">
                <a:solidFill>
                  <a:srgbClr val="002897"/>
                </a:solidFill>
                <a:latin typeface="Overlock"/>
                <a:ea typeface="Overlock"/>
                <a:cs typeface="Overlock"/>
                <a:sym typeface="Overlock"/>
              </a:rPr>
              <a:t>Patch</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Merging</a:t>
            </a:r>
            <a:endParaRPr sz="2800">
              <a:solidFill>
                <a:srgbClr val="000000"/>
              </a:solidFill>
              <a:latin typeface="Overlock"/>
              <a:ea typeface="Overlock"/>
              <a:cs typeface="Overlock"/>
              <a:sym typeface="Overlock"/>
            </a:endParaRPr>
          </a:p>
          <a:p>
            <a:pPr indent="0" lvl="0" marL="0" rtl="0" algn="l">
              <a:spcBef>
                <a:spcPts val="0"/>
              </a:spcBef>
              <a:spcAft>
                <a:spcPts val="0"/>
              </a:spcAft>
              <a:buNone/>
            </a:pPr>
            <a:r>
              <a:t/>
            </a:r>
            <a:endParaRPr/>
          </a:p>
        </p:txBody>
      </p:sp>
      <p:pic>
        <p:nvPicPr>
          <p:cNvPr id="265" name="Google Shape;265;g252404f6ce6_0_20"/>
          <p:cNvPicPr preferRelativeResize="0"/>
          <p:nvPr/>
        </p:nvPicPr>
        <p:blipFill rotWithShape="1">
          <a:blip r:embed="rId3">
            <a:alphaModFix/>
          </a:blip>
          <a:srcRect b="0" l="0" r="0" t="0"/>
          <a:stretch/>
        </p:blipFill>
        <p:spPr>
          <a:xfrm>
            <a:off x="867608" y="1658037"/>
            <a:ext cx="10456797" cy="3541929"/>
          </a:xfrm>
          <a:prstGeom prst="rect">
            <a:avLst/>
          </a:prstGeom>
          <a:noFill/>
          <a:ln cap="flat" cmpd="sng" w="9525">
            <a:solidFill>
              <a:srgbClr val="002897"/>
            </a:solidFill>
            <a:prstDash val="solid"/>
            <a:round/>
            <a:headEnd len="sm" w="sm" type="none"/>
            <a:tailEnd len="sm" w="sm" type="none"/>
          </a:ln>
        </p:spPr>
      </p:pic>
      <p:sp>
        <p:nvSpPr>
          <p:cNvPr id="266" name="Google Shape;266;g252404f6ce6_0_20"/>
          <p:cNvSpPr/>
          <p:nvPr/>
        </p:nvSpPr>
        <p:spPr>
          <a:xfrm>
            <a:off x="3561075" y="2681700"/>
            <a:ext cx="787800" cy="14946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50d32e54c1_0_43"/>
          <p:cNvSpPr txBox="1"/>
          <p:nvPr>
            <p:ph type="title"/>
          </p:nvPr>
        </p:nvSpPr>
        <p:spPr>
          <a:xfrm>
            <a:off x="785863" y="553211"/>
            <a:ext cx="68784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272" name="Google Shape;272;g250d32e54c1_0_43"/>
          <p:cNvPicPr preferRelativeResize="0"/>
          <p:nvPr/>
        </p:nvPicPr>
        <p:blipFill>
          <a:blip r:embed="rId3">
            <a:alphaModFix/>
          </a:blip>
          <a:stretch>
            <a:fillRect/>
          </a:stretch>
        </p:blipFill>
        <p:spPr>
          <a:xfrm>
            <a:off x="4806575" y="0"/>
            <a:ext cx="5093049" cy="5093050"/>
          </a:xfrm>
          <a:prstGeom prst="rect">
            <a:avLst/>
          </a:prstGeom>
          <a:noFill/>
          <a:ln>
            <a:noFill/>
          </a:ln>
        </p:spPr>
      </p:pic>
      <p:pic>
        <p:nvPicPr>
          <p:cNvPr id="273" name="Google Shape;273;g250d32e54c1_0_43"/>
          <p:cNvPicPr preferRelativeResize="0"/>
          <p:nvPr/>
        </p:nvPicPr>
        <p:blipFill>
          <a:blip r:embed="rId4">
            <a:alphaModFix/>
          </a:blip>
          <a:stretch>
            <a:fillRect/>
          </a:stretch>
        </p:blipFill>
        <p:spPr>
          <a:xfrm>
            <a:off x="1291475" y="4649375"/>
            <a:ext cx="9248775" cy="1741500"/>
          </a:xfrm>
          <a:prstGeom prst="rect">
            <a:avLst/>
          </a:prstGeom>
          <a:noFill/>
          <a:ln>
            <a:noFill/>
          </a:ln>
        </p:spPr>
      </p:pic>
      <p:sp>
        <p:nvSpPr>
          <p:cNvPr id="274" name="Google Shape;274;g250d32e54c1_0_43"/>
          <p:cNvSpPr txBox="1"/>
          <p:nvPr/>
        </p:nvSpPr>
        <p:spPr>
          <a:xfrm>
            <a:off x="924800" y="902075"/>
            <a:ext cx="2930700" cy="1046700"/>
          </a:xfrm>
          <a:prstGeom prst="rect">
            <a:avLst/>
          </a:prstGeom>
          <a:noFill/>
          <a:ln>
            <a:noFill/>
          </a:ln>
        </p:spPr>
        <p:txBody>
          <a:bodyPr anchorCtr="0" anchor="t" bIns="91425" lIns="91425" spcFirstLastPara="1" rIns="91425" wrap="square" tIns="91425">
            <a:spAutoFit/>
          </a:bodyPr>
          <a:lstStyle/>
          <a:p>
            <a:pPr indent="0" lvl="0" marL="12700" rtl="0" algn="ctr">
              <a:spcBef>
                <a:spcPts val="0"/>
              </a:spcBef>
              <a:spcAft>
                <a:spcPts val="0"/>
              </a:spcAft>
              <a:buClr>
                <a:schemeClr val="dk1"/>
              </a:buClr>
              <a:buSzPts val="1100"/>
              <a:buFont typeface="Arial"/>
              <a:buNone/>
            </a:pPr>
            <a:r>
              <a:rPr lang="en-US" sz="2800">
                <a:solidFill>
                  <a:srgbClr val="002897"/>
                </a:solidFill>
                <a:latin typeface="Overlock"/>
                <a:ea typeface="Overlock"/>
                <a:cs typeface="Overlock"/>
                <a:sym typeface="Overlock"/>
              </a:rPr>
              <a:t>Step 1: Concatenation</a:t>
            </a:r>
            <a:endParaRPr sz="2800">
              <a:solidFill>
                <a:schemeClr val="dk1"/>
              </a:solidFill>
              <a:latin typeface="Overlock"/>
              <a:ea typeface="Overlock"/>
              <a:cs typeface="Overlock"/>
              <a:sym typeface="Overlo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 name="Shape 278"/>
        <p:cNvGrpSpPr/>
        <p:nvPr/>
      </p:nvGrpSpPr>
      <p:grpSpPr>
        <a:xfrm>
          <a:off x="0" y="0"/>
          <a:ext cx="0" cy="0"/>
          <a:chOff x="0" y="0"/>
          <a:chExt cx="0" cy="0"/>
        </a:xfrm>
      </p:grpSpPr>
      <p:pic>
        <p:nvPicPr>
          <p:cNvPr id="279" name="Google Shape;279;g24e3ba609e9_0_5"/>
          <p:cNvPicPr preferRelativeResize="0"/>
          <p:nvPr/>
        </p:nvPicPr>
        <p:blipFill rotWithShape="1">
          <a:blip r:embed="rId3">
            <a:alphaModFix/>
          </a:blip>
          <a:srcRect b="0" l="0" r="0" t="48696"/>
          <a:stretch/>
        </p:blipFill>
        <p:spPr>
          <a:xfrm>
            <a:off x="0" y="1940388"/>
            <a:ext cx="12191999" cy="3037349"/>
          </a:xfrm>
          <a:prstGeom prst="rect">
            <a:avLst/>
          </a:prstGeom>
          <a:noFill/>
          <a:ln>
            <a:noFill/>
          </a:ln>
        </p:spPr>
      </p:pic>
      <p:sp>
        <p:nvSpPr>
          <p:cNvPr id="280" name="Google Shape;280;g24e3ba609e9_0_5"/>
          <p:cNvSpPr txBox="1"/>
          <p:nvPr>
            <p:ph type="title"/>
          </p:nvPr>
        </p:nvSpPr>
        <p:spPr>
          <a:xfrm>
            <a:off x="2488838" y="1880274"/>
            <a:ext cx="6878400" cy="274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1700">
                <a:solidFill>
                  <a:srgbClr val="FFFF00"/>
                </a:solidFill>
                <a:latin typeface="Overlock"/>
                <a:ea typeface="Overlock"/>
                <a:cs typeface="Overlock"/>
                <a:sym typeface="Overlock"/>
              </a:rPr>
              <a:t>Linear Network</a:t>
            </a:r>
            <a:endParaRPr sz="1700">
              <a:solidFill>
                <a:srgbClr val="FFFF00"/>
              </a:solidFill>
              <a:latin typeface="Overlock"/>
              <a:ea typeface="Overlock"/>
              <a:cs typeface="Overlock"/>
              <a:sym typeface="Overlock"/>
            </a:endParaRPr>
          </a:p>
        </p:txBody>
      </p:sp>
      <p:pic>
        <p:nvPicPr>
          <p:cNvPr id="281" name="Google Shape;281;g24e3ba609e9_0_5"/>
          <p:cNvPicPr preferRelativeResize="0"/>
          <p:nvPr/>
        </p:nvPicPr>
        <p:blipFill>
          <a:blip r:embed="rId4">
            <a:alphaModFix/>
          </a:blip>
          <a:stretch>
            <a:fillRect/>
          </a:stretch>
        </p:blipFill>
        <p:spPr>
          <a:xfrm>
            <a:off x="9060935" y="2172638"/>
            <a:ext cx="1954039" cy="2202750"/>
          </a:xfrm>
          <a:prstGeom prst="rect">
            <a:avLst/>
          </a:prstGeom>
          <a:noFill/>
          <a:ln cap="flat" cmpd="sng" w="9525">
            <a:solidFill>
              <a:srgbClr val="002897"/>
            </a:solidFill>
            <a:prstDash val="solid"/>
            <a:round/>
            <a:headEnd len="sm" w="sm" type="none"/>
            <a:tailEnd len="sm" w="sm" type="none"/>
          </a:ln>
        </p:spPr>
      </p:pic>
      <p:sp>
        <p:nvSpPr>
          <p:cNvPr id="282" name="Google Shape;282;g24e3ba609e9_0_5"/>
          <p:cNvSpPr txBox="1"/>
          <p:nvPr/>
        </p:nvSpPr>
        <p:spPr>
          <a:xfrm>
            <a:off x="4428050" y="384350"/>
            <a:ext cx="3000000" cy="1046700"/>
          </a:xfrm>
          <a:prstGeom prst="rect">
            <a:avLst/>
          </a:prstGeom>
          <a:solidFill>
            <a:schemeClr val="lt1"/>
          </a:solidFill>
          <a:ln>
            <a:noFill/>
          </a:ln>
        </p:spPr>
        <p:txBody>
          <a:bodyPr anchorCtr="0" anchor="t" bIns="91425" lIns="91425" spcFirstLastPara="1" rIns="91425" wrap="square" tIns="91425">
            <a:spAutoFit/>
          </a:bodyPr>
          <a:lstStyle/>
          <a:p>
            <a:pPr indent="0" lvl="0" marL="12700" rtl="0" algn="ctr">
              <a:spcBef>
                <a:spcPts val="0"/>
              </a:spcBef>
              <a:spcAft>
                <a:spcPts val="0"/>
              </a:spcAft>
              <a:buNone/>
            </a:pPr>
            <a:r>
              <a:rPr lang="en-US" sz="2800">
                <a:solidFill>
                  <a:srgbClr val="002897"/>
                </a:solidFill>
                <a:latin typeface="Overlock"/>
                <a:ea typeface="Overlock"/>
                <a:cs typeface="Overlock"/>
                <a:sym typeface="Overlock"/>
              </a:rPr>
              <a:t>Step 2: Concatenation</a:t>
            </a:r>
            <a:endParaRPr sz="2800">
              <a:solidFill>
                <a:schemeClr val="dk1"/>
              </a:solidFill>
              <a:latin typeface="Overlock"/>
              <a:ea typeface="Overlock"/>
              <a:cs typeface="Overlock"/>
              <a:sym typeface="Overlock"/>
            </a:endParaRPr>
          </a:p>
        </p:txBody>
      </p:sp>
      <p:sp>
        <p:nvSpPr>
          <p:cNvPr id="283" name="Google Shape;283;g24e3ba609e9_0_5"/>
          <p:cNvSpPr/>
          <p:nvPr/>
        </p:nvSpPr>
        <p:spPr>
          <a:xfrm>
            <a:off x="192175" y="2439425"/>
            <a:ext cx="3675300" cy="245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g24e3ba609e9_0_5"/>
          <p:cNvPicPr preferRelativeResize="0"/>
          <p:nvPr/>
        </p:nvPicPr>
        <p:blipFill rotWithShape="1">
          <a:blip r:embed="rId5">
            <a:alphaModFix/>
          </a:blip>
          <a:srcRect b="34959" l="73602" r="0" t="51938"/>
          <a:stretch/>
        </p:blipFill>
        <p:spPr>
          <a:xfrm>
            <a:off x="987575" y="3237525"/>
            <a:ext cx="2441424" cy="228175"/>
          </a:xfrm>
          <a:prstGeom prst="rect">
            <a:avLst/>
          </a:prstGeom>
          <a:noFill/>
          <a:ln>
            <a:noFill/>
          </a:ln>
        </p:spPr>
      </p:pic>
      <p:pic>
        <p:nvPicPr>
          <p:cNvPr id="285" name="Google Shape;285;g24e3ba609e9_0_5"/>
          <p:cNvPicPr preferRelativeResize="0"/>
          <p:nvPr/>
        </p:nvPicPr>
        <p:blipFill rotWithShape="1">
          <a:blip r:embed="rId3">
            <a:alphaModFix/>
          </a:blip>
          <a:srcRect b="88706" l="39308" r="53007" t="5410"/>
          <a:stretch/>
        </p:blipFill>
        <p:spPr>
          <a:xfrm>
            <a:off x="1493713" y="3700550"/>
            <a:ext cx="1429150" cy="531337"/>
          </a:xfrm>
          <a:prstGeom prst="rect">
            <a:avLst/>
          </a:prstGeom>
          <a:noFill/>
          <a:ln cap="flat" cmpd="sng" w="9525">
            <a:solidFill>
              <a:srgbClr val="002897"/>
            </a:solidFill>
            <a:prstDash val="solid"/>
            <a:round/>
            <a:headEnd len="sm" w="sm" type="none"/>
            <a:tailEnd len="sm" w="sm" type="none"/>
          </a:ln>
        </p:spPr>
      </p:pic>
      <p:pic>
        <p:nvPicPr>
          <p:cNvPr id="286" name="Google Shape;286;g24e3ba609e9_0_5"/>
          <p:cNvPicPr preferRelativeResize="0"/>
          <p:nvPr/>
        </p:nvPicPr>
        <p:blipFill rotWithShape="1">
          <a:blip r:embed="rId3">
            <a:alphaModFix/>
          </a:blip>
          <a:srcRect b="88972" l="55138" r="37275" t="5550"/>
          <a:stretch/>
        </p:blipFill>
        <p:spPr>
          <a:xfrm>
            <a:off x="9323374" y="1545575"/>
            <a:ext cx="1429150" cy="501100"/>
          </a:xfrm>
          <a:prstGeom prst="rect">
            <a:avLst/>
          </a:prstGeom>
          <a:noFill/>
          <a:ln cap="flat" cmpd="sng" w="9525">
            <a:solidFill>
              <a:srgbClr val="002897"/>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50d32e54c1_0_52"/>
          <p:cNvSpPr txBox="1"/>
          <p:nvPr>
            <p:ph type="title"/>
          </p:nvPr>
        </p:nvSpPr>
        <p:spPr>
          <a:xfrm>
            <a:off x="785863" y="553211"/>
            <a:ext cx="68784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292" name="Google Shape;292;g250d32e54c1_0_52"/>
          <p:cNvPicPr preferRelativeResize="0"/>
          <p:nvPr/>
        </p:nvPicPr>
        <p:blipFill rotWithShape="1">
          <a:blip r:embed="rId3">
            <a:alphaModFix/>
          </a:blip>
          <a:srcRect b="10746" l="32055" r="0" t="0"/>
          <a:stretch/>
        </p:blipFill>
        <p:spPr>
          <a:xfrm>
            <a:off x="1951137" y="3152750"/>
            <a:ext cx="8066251" cy="697625"/>
          </a:xfrm>
          <a:prstGeom prst="rect">
            <a:avLst/>
          </a:prstGeom>
          <a:noFill/>
          <a:ln>
            <a:noFill/>
          </a:ln>
        </p:spPr>
      </p:pic>
      <p:sp>
        <p:nvSpPr>
          <p:cNvPr id="293" name="Google Shape;293;g250d32e54c1_0_52"/>
          <p:cNvSpPr txBox="1"/>
          <p:nvPr/>
        </p:nvSpPr>
        <p:spPr>
          <a:xfrm>
            <a:off x="1062632" y="1198833"/>
            <a:ext cx="11550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Overlock"/>
                <a:ea typeface="Overlock"/>
                <a:cs typeface="Overlock"/>
                <a:sym typeface="Overlock"/>
              </a:rPr>
              <a:t>H = 224</a:t>
            </a:r>
            <a:endParaRPr sz="2200">
              <a:latin typeface="Overlock"/>
              <a:ea typeface="Overlock"/>
              <a:cs typeface="Overlock"/>
              <a:sym typeface="Overlock"/>
            </a:endParaRPr>
          </a:p>
          <a:p>
            <a:pPr indent="0" lvl="0" marL="0" rtl="0" algn="l">
              <a:spcBef>
                <a:spcPts val="0"/>
              </a:spcBef>
              <a:spcAft>
                <a:spcPts val="0"/>
              </a:spcAft>
              <a:buNone/>
            </a:pPr>
            <a:r>
              <a:rPr lang="en-US" sz="2200">
                <a:latin typeface="Overlock"/>
                <a:ea typeface="Overlock"/>
                <a:cs typeface="Overlock"/>
                <a:sym typeface="Overlock"/>
              </a:rPr>
              <a:t>W = 224</a:t>
            </a:r>
            <a:endParaRPr sz="2200">
              <a:latin typeface="Overlock"/>
              <a:ea typeface="Overlock"/>
              <a:cs typeface="Overlock"/>
              <a:sym typeface="Overlock"/>
            </a:endParaRPr>
          </a:p>
          <a:p>
            <a:pPr indent="0" lvl="0" marL="0" rtl="0" algn="l">
              <a:spcBef>
                <a:spcPts val="0"/>
              </a:spcBef>
              <a:spcAft>
                <a:spcPts val="0"/>
              </a:spcAft>
              <a:buNone/>
            </a:pPr>
            <a:r>
              <a:rPr lang="en-US" sz="2200">
                <a:latin typeface="Overlock"/>
                <a:ea typeface="Overlock"/>
                <a:cs typeface="Overlock"/>
                <a:sym typeface="Overlock"/>
              </a:rPr>
              <a:t>C = 96</a:t>
            </a:r>
            <a:endParaRPr sz="2200">
              <a:latin typeface="Overlock"/>
              <a:ea typeface="Overlock"/>
              <a:cs typeface="Overlock"/>
              <a:sym typeface="Overlock"/>
            </a:endParaRPr>
          </a:p>
        </p:txBody>
      </p:sp>
      <p:sp>
        <p:nvSpPr>
          <p:cNvPr id="294" name="Google Shape;294;g250d32e54c1_0_52"/>
          <p:cNvSpPr txBox="1"/>
          <p:nvPr/>
        </p:nvSpPr>
        <p:spPr>
          <a:xfrm>
            <a:off x="1951138" y="3850375"/>
            <a:ext cx="305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E06666"/>
                </a:solidFill>
                <a:latin typeface="Overlock"/>
                <a:ea typeface="Overlock"/>
                <a:cs typeface="Overlock"/>
                <a:sym typeface="Overlock"/>
              </a:rPr>
              <a:t>(224/4) * (224/4) * (96) = </a:t>
            </a:r>
            <a:r>
              <a:rPr b="1" lang="en-US" sz="1700">
                <a:solidFill>
                  <a:srgbClr val="E06666"/>
                </a:solidFill>
                <a:latin typeface="Overlock"/>
                <a:ea typeface="Overlock"/>
                <a:cs typeface="Overlock"/>
                <a:sym typeface="Overlock"/>
              </a:rPr>
              <a:t>301,056</a:t>
            </a:r>
            <a:endParaRPr b="1" sz="1700">
              <a:solidFill>
                <a:srgbClr val="E06666"/>
              </a:solidFill>
              <a:latin typeface="Overlock"/>
              <a:ea typeface="Overlock"/>
              <a:cs typeface="Overlock"/>
              <a:sym typeface="Overlock"/>
            </a:endParaRPr>
          </a:p>
        </p:txBody>
      </p:sp>
      <p:sp>
        <p:nvSpPr>
          <p:cNvPr id="295" name="Google Shape;295;g250d32e54c1_0_52"/>
          <p:cNvSpPr txBox="1"/>
          <p:nvPr/>
        </p:nvSpPr>
        <p:spPr>
          <a:xfrm>
            <a:off x="4776763" y="2737250"/>
            <a:ext cx="351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E06666"/>
                </a:solidFill>
                <a:latin typeface="Overlock"/>
                <a:ea typeface="Overlock"/>
                <a:cs typeface="Overlock"/>
                <a:sym typeface="Overlock"/>
              </a:rPr>
              <a:t>(224/8) * (224/8) * 2(96) = </a:t>
            </a:r>
            <a:r>
              <a:rPr b="1" lang="en-US" sz="1800">
                <a:solidFill>
                  <a:srgbClr val="E06666"/>
                </a:solidFill>
                <a:latin typeface="Overlock"/>
                <a:ea typeface="Overlock"/>
                <a:cs typeface="Overlock"/>
                <a:sym typeface="Overlock"/>
              </a:rPr>
              <a:t>150,528</a:t>
            </a:r>
            <a:endParaRPr b="1" sz="1800">
              <a:solidFill>
                <a:srgbClr val="E06666"/>
              </a:solidFill>
              <a:latin typeface="Overlock"/>
              <a:ea typeface="Overlock"/>
              <a:cs typeface="Overlock"/>
              <a:sym typeface="Overlock"/>
            </a:endParaRPr>
          </a:p>
        </p:txBody>
      </p:sp>
      <p:sp>
        <p:nvSpPr>
          <p:cNvPr id="296" name="Google Shape;296;g250d32e54c1_0_52"/>
          <p:cNvSpPr txBox="1"/>
          <p:nvPr/>
        </p:nvSpPr>
        <p:spPr>
          <a:xfrm>
            <a:off x="7000563" y="4156475"/>
            <a:ext cx="3240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E06666"/>
                </a:solidFill>
                <a:latin typeface="Overlock"/>
                <a:ea typeface="Overlock"/>
                <a:cs typeface="Overlock"/>
                <a:sym typeface="Overlock"/>
              </a:rPr>
              <a:t>(224/16) * (224/16) * 4(96) = </a:t>
            </a:r>
            <a:r>
              <a:rPr b="1" lang="en-US" sz="1700">
                <a:solidFill>
                  <a:srgbClr val="E06666"/>
                </a:solidFill>
                <a:latin typeface="Overlock"/>
                <a:ea typeface="Overlock"/>
                <a:cs typeface="Overlock"/>
                <a:sym typeface="Overlock"/>
              </a:rPr>
              <a:t>75,264</a:t>
            </a:r>
            <a:endParaRPr b="1" sz="1700">
              <a:solidFill>
                <a:srgbClr val="E06666"/>
              </a:solidFill>
              <a:latin typeface="Overlock"/>
              <a:ea typeface="Overlock"/>
              <a:cs typeface="Overlock"/>
              <a:sym typeface="Overlo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0" name="Shape 300"/>
        <p:cNvGrpSpPr/>
        <p:nvPr/>
      </p:nvGrpSpPr>
      <p:grpSpPr>
        <a:xfrm>
          <a:off x="0" y="0"/>
          <a:ext cx="0" cy="0"/>
          <a:chOff x="0" y="0"/>
          <a:chExt cx="0" cy="0"/>
        </a:xfrm>
      </p:grpSpPr>
      <p:sp>
        <p:nvSpPr>
          <p:cNvPr id="301" name="Google Shape;301;g250d32e54c1_0_67"/>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 name="Google Shape;302;g250d32e54c1_0_67"/>
          <p:cNvSpPr txBox="1"/>
          <p:nvPr>
            <p:ph type="title"/>
          </p:nvPr>
        </p:nvSpPr>
        <p:spPr>
          <a:xfrm>
            <a:off x="2624850" y="3114750"/>
            <a:ext cx="7830300" cy="1244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000">
                <a:solidFill>
                  <a:srgbClr val="F2F2F2"/>
                </a:solidFill>
              </a:rPr>
              <a:t>Contribution #2:  Swin Blocks and Shifted Window Self Attention</a:t>
            </a:r>
            <a:endParaRPr sz="40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6" name="Shape 306"/>
        <p:cNvGrpSpPr/>
        <p:nvPr/>
      </p:nvGrpSpPr>
      <p:grpSpPr>
        <a:xfrm>
          <a:off x="0" y="0"/>
          <a:ext cx="0" cy="0"/>
          <a:chOff x="0" y="0"/>
          <a:chExt cx="0" cy="0"/>
        </a:xfrm>
      </p:grpSpPr>
      <p:sp>
        <p:nvSpPr>
          <p:cNvPr id="307" name="Google Shape;307;p13"/>
          <p:cNvSpPr txBox="1"/>
          <p:nvPr/>
        </p:nvSpPr>
        <p:spPr>
          <a:xfrm>
            <a:off x="11810593" y="6421630"/>
            <a:ext cx="18097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13</a:t>
            </a:r>
            <a:endParaRPr sz="1200">
              <a:latin typeface="Calibri"/>
              <a:ea typeface="Calibri"/>
              <a:cs typeface="Calibri"/>
              <a:sym typeface="Calibri"/>
            </a:endParaRPr>
          </a:p>
        </p:txBody>
      </p:sp>
      <p:sp>
        <p:nvSpPr>
          <p:cNvPr id="308" name="Google Shape;308;p13"/>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309" name="Google Shape;309;p13"/>
          <p:cNvSpPr txBox="1"/>
          <p:nvPr>
            <p:ph type="title"/>
          </p:nvPr>
        </p:nvSpPr>
        <p:spPr>
          <a:xfrm>
            <a:off x="785863" y="553211"/>
            <a:ext cx="6878320" cy="4724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Vision</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Transformer</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(ViT)</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vs</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Swin</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Transformer</a:t>
            </a:r>
            <a:endParaRPr sz="2800">
              <a:latin typeface="Overlock"/>
              <a:ea typeface="Overlock"/>
              <a:cs typeface="Overlock"/>
              <a:sym typeface="Overlock"/>
            </a:endParaRPr>
          </a:p>
        </p:txBody>
      </p:sp>
      <p:grpSp>
        <p:nvGrpSpPr>
          <p:cNvPr id="310" name="Google Shape;310;p13"/>
          <p:cNvGrpSpPr/>
          <p:nvPr/>
        </p:nvGrpSpPr>
        <p:grpSpPr>
          <a:xfrm>
            <a:off x="2054923" y="2868345"/>
            <a:ext cx="10137470" cy="3314852"/>
            <a:chOff x="2054923" y="2868345"/>
            <a:chExt cx="10137470" cy="3314852"/>
          </a:xfrm>
        </p:grpSpPr>
        <p:pic>
          <p:nvPicPr>
            <p:cNvPr id="311" name="Google Shape;311;p13"/>
            <p:cNvPicPr preferRelativeResize="0"/>
            <p:nvPr/>
          </p:nvPicPr>
          <p:blipFill rotWithShape="1">
            <a:blip r:embed="rId3">
              <a:alphaModFix/>
            </a:blip>
            <a:srcRect b="0" l="0" r="0" t="0"/>
            <a:stretch/>
          </p:blipFill>
          <p:spPr>
            <a:xfrm>
              <a:off x="3654425" y="2868345"/>
              <a:ext cx="1330421" cy="2916726"/>
            </a:xfrm>
            <a:prstGeom prst="rect">
              <a:avLst/>
            </a:prstGeom>
            <a:noFill/>
            <a:ln>
              <a:noFill/>
            </a:ln>
          </p:spPr>
        </p:pic>
        <p:sp>
          <p:nvSpPr>
            <p:cNvPr id="312" name="Google Shape;312;p13"/>
            <p:cNvSpPr/>
            <p:nvPr/>
          </p:nvSpPr>
          <p:spPr>
            <a:xfrm>
              <a:off x="3674859" y="4323118"/>
              <a:ext cx="1268730" cy="685800"/>
            </a:xfrm>
            <a:custGeom>
              <a:rect b="b" l="l" r="r" t="t"/>
              <a:pathLst>
                <a:path extrusionOk="0" h="685800" w="1268729">
                  <a:moveTo>
                    <a:pt x="0" y="342900"/>
                  </a:moveTo>
                  <a:lnTo>
                    <a:pt x="11438" y="277739"/>
                  </a:lnTo>
                  <a:lnTo>
                    <a:pt x="44335" y="216707"/>
                  </a:lnTo>
                  <a:lnTo>
                    <a:pt x="96565" y="160952"/>
                  </a:lnTo>
                  <a:lnTo>
                    <a:pt x="129265" y="135413"/>
                  </a:lnTo>
                  <a:lnTo>
                    <a:pt x="166001" y="111624"/>
                  </a:lnTo>
                  <a:lnTo>
                    <a:pt x="206506" y="89729"/>
                  </a:lnTo>
                  <a:lnTo>
                    <a:pt x="250516" y="69872"/>
                  </a:lnTo>
                  <a:lnTo>
                    <a:pt x="297763" y="52197"/>
                  </a:lnTo>
                  <a:lnTo>
                    <a:pt x="347983" y="36846"/>
                  </a:lnTo>
                  <a:lnTo>
                    <a:pt x="400910" y="23965"/>
                  </a:lnTo>
                  <a:lnTo>
                    <a:pt x="456277" y="13695"/>
                  </a:lnTo>
                  <a:lnTo>
                    <a:pt x="513819" y="6182"/>
                  </a:lnTo>
                  <a:lnTo>
                    <a:pt x="573270" y="1569"/>
                  </a:lnTo>
                  <a:lnTo>
                    <a:pt x="634365" y="0"/>
                  </a:lnTo>
                  <a:lnTo>
                    <a:pt x="695459" y="1569"/>
                  </a:lnTo>
                  <a:lnTo>
                    <a:pt x="754910" y="6182"/>
                  </a:lnTo>
                  <a:lnTo>
                    <a:pt x="812452" y="13695"/>
                  </a:lnTo>
                  <a:lnTo>
                    <a:pt x="867819" y="23965"/>
                  </a:lnTo>
                  <a:lnTo>
                    <a:pt x="920746" y="36846"/>
                  </a:lnTo>
                  <a:lnTo>
                    <a:pt x="970966" y="52197"/>
                  </a:lnTo>
                  <a:lnTo>
                    <a:pt x="1018213" y="69872"/>
                  </a:lnTo>
                  <a:lnTo>
                    <a:pt x="1062223" y="89729"/>
                  </a:lnTo>
                  <a:lnTo>
                    <a:pt x="1102728" y="111624"/>
                  </a:lnTo>
                  <a:lnTo>
                    <a:pt x="1139464" y="135413"/>
                  </a:lnTo>
                  <a:lnTo>
                    <a:pt x="1172164" y="160952"/>
                  </a:lnTo>
                  <a:lnTo>
                    <a:pt x="1200562" y="188098"/>
                  </a:lnTo>
                  <a:lnTo>
                    <a:pt x="1243392" y="246635"/>
                  </a:lnTo>
                  <a:lnTo>
                    <a:pt x="1265826" y="309875"/>
                  </a:lnTo>
                  <a:lnTo>
                    <a:pt x="1268730" y="342900"/>
                  </a:lnTo>
                  <a:lnTo>
                    <a:pt x="1265826" y="375922"/>
                  </a:lnTo>
                  <a:lnTo>
                    <a:pt x="1243392" y="439159"/>
                  </a:lnTo>
                  <a:lnTo>
                    <a:pt x="1200562" y="497695"/>
                  </a:lnTo>
                  <a:lnTo>
                    <a:pt x="1172164" y="524841"/>
                  </a:lnTo>
                  <a:lnTo>
                    <a:pt x="1139464" y="550380"/>
                  </a:lnTo>
                  <a:lnTo>
                    <a:pt x="1102728" y="574170"/>
                  </a:lnTo>
                  <a:lnTo>
                    <a:pt x="1062223" y="596065"/>
                  </a:lnTo>
                  <a:lnTo>
                    <a:pt x="1018213" y="615923"/>
                  </a:lnTo>
                  <a:lnTo>
                    <a:pt x="970966" y="633599"/>
                  </a:lnTo>
                  <a:lnTo>
                    <a:pt x="920746" y="648950"/>
                  </a:lnTo>
                  <a:lnTo>
                    <a:pt x="867819" y="661833"/>
                  </a:lnTo>
                  <a:lnTo>
                    <a:pt x="812452" y="672103"/>
                  </a:lnTo>
                  <a:lnTo>
                    <a:pt x="754910" y="679616"/>
                  </a:lnTo>
                  <a:lnTo>
                    <a:pt x="695459" y="684230"/>
                  </a:lnTo>
                  <a:lnTo>
                    <a:pt x="634365" y="685800"/>
                  </a:lnTo>
                  <a:lnTo>
                    <a:pt x="573270" y="684230"/>
                  </a:lnTo>
                  <a:lnTo>
                    <a:pt x="513819" y="679616"/>
                  </a:lnTo>
                  <a:lnTo>
                    <a:pt x="456277" y="672103"/>
                  </a:lnTo>
                  <a:lnTo>
                    <a:pt x="400910" y="661833"/>
                  </a:lnTo>
                  <a:lnTo>
                    <a:pt x="347983" y="648950"/>
                  </a:lnTo>
                  <a:lnTo>
                    <a:pt x="297763" y="633599"/>
                  </a:lnTo>
                  <a:lnTo>
                    <a:pt x="250516" y="615923"/>
                  </a:lnTo>
                  <a:lnTo>
                    <a:pt x="206506" y="596065"/>
                  </a:lnTo>
                  <a:lnTo>
                    <a:pt x="166001" y="574170"/>
                  </a:lnTo>
                  <a:lnTo>
                    <a:pt x="129265" y="550380"/>
                  </a:lnTo>
                  <a:lnTo>
                    <a:pt x="96565" y="524841"/>
                  </a:lnTo>
                  <a:lnTo>
                    <a:pt x="68167" y="497695"/>
                  </a:lnTo>
                  <a:lnTo>
                    <a:pt x="25337" y="439159"/>
                  </a:lnTo>
                  <a:lnTo>
                    <a:pt x="2903" y="375922"/>
                  </a:lnTo>
                  <a:lnTo>
                    <a:pt x="0" y="342900"/>
                  </a:lnTo>
                  <a:close/>
                </a:path>
              </a:pathLst>
            </a:custGeom>
            <a:noFill/>
            <a:ln cap="flat" cmpd="sng" w="28575">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13" name="Google Shape;313;p13"/>
            <p:cNvPicPr preferRelativeResize="0"/>
            <p:nvPr/>
          </p:nvPicPr>
          <p:blipFill rotWithShape="1">
            <a:blip r:embed="rId4">
              <a:alphaModFix/>
            </a:blip>
            <a:srcRect b="0" l="0" r="0" t="0"/>
            <a:stretch/>
          </p:blipFill>
          <p:spPr>
            <a:xfrm>
              <a:off x="5758992" y="2930596"/>
              <a:ext cx="3037352" cy="2734289"/>
            </a:xfrm>
            <a:prstGeom prst="rect">
              <a:avLst/>
            </a:prstGeom>
            <a:noFill/>
            <a:ln>
              <a:noFill/>
            </a:ln>
          </p:spPr>
        </p:pic>
        <p:sp>
          <p:nvSpPr>
            <p:cNvPr id="314" name="Google Shape;314;p13"/>
            <p:cNvSpPr/>
            <p:nvPr/>
          </p:nvSpPr>
          <p:spPr>
            <a:xfrm>
              <a:off x="5580087" y="3193911"/>
              <a:ext cx="646430" cy="2429510"/>
            </a:xfrm>
            <a:custGeom>
              <a:rect b="b" l="l" r="r" t="t"/>
              <a:pathLst>
                <a:path extrusionOk="0" h="2429510" w="646429">
                  <a:moveTo>
                    <a:pt x="645909" y="0"/>
                  </a:moveTo>
                  <a:lnTo>
                    <a:pt x="0" y="0"/>
                  </a:lnTo>
                  <a:lnTo>
                    <a:pt x="0" y="2429167"/>
                  </a:lnTo>
                  <a:lnTo>
                    <a:pt x="645909" y="2429167"/>
                  </a:lnTo>
                  <a:lnTo>
                    <a:pt x="64590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5" name="Google Shape;315;p13"/>
            <p:cNvSpPr/>
            <p:nvPr/>
          </p:nvSpPr>
          <p:spPr>
            <a:xfrm>
              <a:off x="4943589" y="4644923"/>
              <a:ext cx="2931795" cy="231140"/>
            </a:xfrm>
            <a:custGeom>
              <a:rect b="b" l="l" r="r" t="t"/>
              <a:pathLst>
                <a:path extrusionOk="0" h="231139" w="2931795">
                  <a:moveTo>
                    <a:pt x="2931642" y="192976"/>
                  </a:moveTo>
                  <a:lnTo>
                    <a:pt x="2912592" y="183451"/>
                  </a:lnTo>
                  <a:lnTo>
                    <a:pt x="2855442" y="154876"/>
                  </a:lnTo>
                  <a:lnTo>
                    <a:pt x="2855442" y="183451"/>
                  </a:lnTo>
                  <a:lnTo>
                    <a:pt x="875741" y="183451"/>
                  </a:lnTo>
                  <a:lnTo>
                    <a:pt x="875741" y="47625"/>
                  </a:lnTo>
                  <a:lnTo>
                    <a:pt x="1351026" y="47625"/>
                  </a:lnTo>
                  <a:lnTo>
                    <a:pt x="1351026" y="76200"/>
                  </a:lnTo>
                  <a:lnTo>
                    <a:pt x="1408176" y="47625"/>
                  </a:lnTo>
                  <a:lnTo>
                    <a:pt x="1427226" y="38100"/>
                  </a:lnTo>
                  <a:lnTo>
                    <a:pt x="1408176" y="28575"/>
                  </a:lnTo>
                  <a:lnTo>
                    <a:pt x="1351026" y="0"/>
                  </a:lnTo>
                  <a:lnTo>
                    <a:pt x="1351026" y="28575"/>
                  </a:lnTo>
                  <a:lnTo>
                    <a:pt x="875741" y="28575"/>
                  </a:lnTo>
                  <a:lnTo>
                    <a:pt x="0" y="28575"/>
                  </a:lnTo>
                  <a:lnTo>
                    <a:pt x="0" y="47625"/>
                  </a:lnTo>
                  <a:lnTo>
                    <a:pt x="856691" y="47625"/>
                  </a:lnTo>
                  <a:lnTo>
                    <a:pt x="856691" y="202501"/>
                  </a:lnTo>
                  <a:lnTo>
                    <a:pt x="2855442" y="202501"/>
                  </a:lnTo>
                  <a:lnTo>
                    <a:pt x="2855442" y="231076"/>
                  </a:lnTo>
                  <a:lnTo>
                    <a:pt x="2912592" y="202501"/>
                  </a:lnTo>
                  <a:lnTo>
                    <a:pt x="2931642" y="192976"/>
                  </a:lnTo>
                  <a:close/>
                </a:path>
              </a:pathLst>
            </a:custGeom>
            <a:solidFill>
              <a:srgbClr val="FFC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16" name="Google Shape;316;p13"/>
            <p:cNvPicPr preferRelativeResize="0"/>
            <p:nvPr/>
          </p:nvPicPr>
          <p:blipFill rotWithShape="1">
            <a:blip r:embed="rId5">
              <a:alphaModFix/>
            </a:blip>
            <a:srcRect b="0" l="0" r="0" t="0"/>
            <a:stretch/>
          </p:blipFill>
          <p:spPr>
            <a:xfrm>
              <a:off x="7379907" y="5758934"/>
              <a:ext cx="2760366" cy="355730"/>
            </a:xfrm>
            <a:prstGeom prst="rect">
              <a:avLst/>
            </a:prstGeom>
            <a:noFill/>
            <a:ln>
              <a:noFill/>
            </a:ln>
          </p:spPr>
        </p:pic>
        <p:pic>
          <p:nvPicPr>
            <p:cNvPr id="317" name="Google Shape;317;p13"/>
            <p:cNvPicPr preferRelativeResize="0"/>
            <p:nvPr/>
          </p:nvPicPr>
          <p:blipFill rotWithShape="1">
            <a:blip r:embed="rId6">
              <a:alphaModFix/>
            </a:blip>
            <a:srcRect b="0" l="0" r="0" t="0"/>
            <a:stretch/>
          </p:blipFill>
          <p:spPr>
            <a:xfrm>
              <a:off x="8971825" y="2894227"/>
              <a:ext cx="2917177" cy="2519208"/>
            </a:xfrm>
            <a:prstGeom prst="rect">
              <a:avLst/>
            </a:prstGeom>
            <a:noFill/>
            <a:ln>
              <a:noFill/>
            </a:ln>
          </p:spPr>
        </p:pic>
        <p:sp>
          <p:nvSpPr>
            <p:cNvPr id="318" name="Google Shape;318;p13"/>
            <p:cNvSpPr/>
            <p:nvPr/>
          </p:nvSpPr>
          <p:spPr>
            <a:xfrm>
              <a:off x="11457698" y="3456050"/>
              <a:ext cx="734695" cy="2083435"/>
            </a:xfrm>
            <a:custGeom>
              <a:rect b="b" l="l" r="r" t="t"/>
              <a:pathLst>
                <a:path extrusionOk="0" h="2083435" w="734695">
                  <a:moveTo>
                    <a:pt x="734302" y="0"/>
                  </a:moveTo>
                  <a:lnTo>
                    <a:pt x="0" y="0"/>
                  </a:lnTo>
                  <a:lnTo>
                    <a:pt x="0" y="2083346"/>
                  </a:lnTo>
                  <a:lnTo>
                    <a:pt x="734302" y="2083346"/>
                  </a:lnTo>
                  <a:lnTo>
                    <a:pt x="73430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19" name="Google Shape;319;p13"/>
            <p:cNvPicPr preferRelativeResize="0"/>
            <p:nvPr/>
          </p:nvPicPr>
          <p:blipFill rotWithShape="1">
            <a:blip r:embed="rId7">
              <a:alphaModFix/>
            </a:blip>
            <a:srcRect b="0" l="0" r="0" t="0"/>
            <a:stretch/>
          </p:blipFill>
          <p:spPr>
            <a:xfrm>
              <a:off x="2054923" y="5875421"/>
              <a:ext cx="2467366" cy="307776"/>
            </a:xfrm>
            <a:prstGeom prst="rect">
              <a:avLst/>
            </a:prstGeom>
            <a:noFill/>
            <a:ln>
              <a:noFill/>
            </a:ln>
          </p:spPr>
        </p:pic>
      </p:grpSp>
      <p:sp>
        <p:nvSpPr>
          <p:cNvPr id="320" name="Google Shape;320;p13"/>
          <p:cNvSpPr txBox="1"/>
          <p:nvPr/>
        </p:nvSpPr>
        <p:spPr>
          <a:xfrm>
            <a:off x="2599753" y="2339340"/>
            <a:ext cx="2097900" cy="41310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400">
                <a:solidFill>
                  <a:srgbClr val="002897"/>
                </a:solidFill>
                <a:latin typeface="Overlock"/>
                <a:ea typeface="Overlock"/>
                <a:cs typeface="Overlock"/>
                <a:sym typeface="Overlock"/>
              </a:rPr>
              <a:t>Vision</a:t>
            </a:r>
            <a:r>
              <a:rPr lang="en-US" sz="1400">
                <a:solidFill>
                  <a:srgbClr val="002897"/>
                </a:solidFill>
                <a:latin typeface="Times New Roman"/>
                <a:ea typeface="Times New Roman"/>
                <a:cs typeface="Times New Roman"/>
                <a:sym typeface="Times New Roman"/>
              </a:rPr>
              <a:t> </a:t>
            </a:r>
            <a:r>
              <a:rPr lang="en-US" sz="1400">
                <a:solidFill>
                  <a:srgbClr val="002897"/>
                </a:solidFill>
                <a:latin typeface="Overlock"/>
                <a:ea typeface="Overlock"/>
                <a:cs typeface="Overlock"/>
                <a:sym typeface="Overlock"/>
              </a:rPr>
              <a:t>Transformer</a:t>
            </a:r>
            <a:r>
              <a:rPr lang="en-US" sz="1400">
                <a:solidFill>
                  <a:srgbClr val="002897"/>
                </a:solidFill>
                <a:latin typeface="Times New Roman"/>
                <a:ea typeface="Times New Roman"/>
                <a:cs typeface="Times New Roman"/>
                <a:sym typeface="Times New Roman"/>
              </a:rPr>
              <a:t> </a:t>
            </a:r>
            <a:r>
              <a:rPr lang="en-US" sz="1400">
                <a:solidFill>
                  <a:srgbClr val="002897"/>
                </a:solidFill>
                <a:latin typeface="Overlock"/>
                <a:ea typeface="Overlock"/>
                <a:cs typeface="Overlock"/>
                <a:sym typeface="Overlock"/>
              </a:rPr>
              <a:t>(ViT)</a:t>
            </a:r>
            <a:r>
              <a:rPr lang="en-US">
                <a:solidFill>
                  <a:srgbClr val="002897"/>
                </a:solidFill>
                <a:latin typeface="Times New Roman"/>
                <a:ea typeface="Times New Roman"/>
                <a:cs typeface="Times New Roman"/>
                <a:sym typeface="Times New Roman"/>
              </a:rPr>
              <a:t> </a:t>
            </a:r>
            <a:r>
              <a:rPr lang="en-US" sz="1200">
                <a:solidFill>
                  <a:srgbClr val="002897"/>
                </a:solidFill>
                <a:latin typeface="Times New Roman"/>
                <a:ea typeface="Times New Roman"/>
                <a:cs typeface="Times New Roman"/>
                <a:sym typeface="Times New Roman"/>
              </a:rPr>
              <a:t>Complexity: O(N^2)</a:t>
            </a:r>
            <a:endParaRPr baseline="30000" sz="1150">
              <a:latin typeface="Overlock"/>
              <a:ea typeface="Overlock"/>
              <a:cs typeface="Overlock"/>
              <a:sym typeface="Overlock"/>
            </a:endParaRPr>
          </a:p>
        </p:txBody>
      </p:sp>
      <p:sp>
        <p:nvSpPr>
          <p:cNvPr id="321" name="Google Shape;321;p13"/>
          <p:cNvSpPr txBox="1"/>
          <p:nvPr/>
        </p:nvSpPr>
        <p:spPr>
          <a:xfrm>
            <a:off x="8021398" y="2254000"/>
            <a:ext cx="17352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400">
                <a:solidFill>
                  <a:srgbClr val="002897"/>
                </a:solidFill>
                <a:latin typeface="Overlock"/>
                <a:ea typeface="Overlock"/>
                <a:cs typeface="Overlock"/>
                <a:sym typeface="Overlock"/>
              </a:rPr>
              <a:t>Swin</a:t>
            </a:r>
            <a:r>
              <a:rPr lang="en-US" sz="1400">
                <a:solidFill>
                  <a:srgbClr val="002897"/>
                </a:solidFill>
                <a:latin typeface="Times New Roman"/>
                <a:ea typeface="Times New Roman"/>
                <a:cs typeface="Times New Roman"/>
                <a:sym typeface="Times New Roman"/>
              </a:rPr>
              <a:t> </a:t>
            </a:r>
            <a:r>
              <a:rPr lang="en-US" sz="1400">
                <a:solidFill>
                  <a:srgbClr val="002897"/>
                </a:solidFill>
                <a:latin typeface="Overlock"/>
                <a:ea typeface="Overlock"/>
                <a:cs typeface="Overlock"/>
                <a:sym typeface="Overlock"/>
              </a:rPr>
              <a:t>Transformer</a:t>
            </a:r>
            <a:endParaRPr sz="1400">
              <a:solidFill>
                <a:srgbClr val="002897"/>
              </a:solidFill>
              <a:latin typeface="Overlock"/>
              <a:ea typeface="Overlock"/>
              <a:cs typeface="Overlock"/>
              <a:sym typeface="Overlock"/>
            </a:endParaRPr>
          </a:p>
          <a:p>
            <a:pPr indent="0" lvl="0" marL="12700" rtl="0" algn="l">
              <a:lnSpc>
                <a:spcPct val="100000"/>
              </a:lnSpc>
              <a:spcBef>
                <a:spcPts val="0"/>
              </a:spcBef>
              <a:spcAft>
                <a:spcPts val="0"/>
              </a:spcAft>
              <a:buNone/>
            </a:pPr>
            <a:r>
              <a:rPr lang="en-US" sz="1200">
                <a:solidFill>
                  <a:srgbClr val="002897"/>
                </a:solidFill>
                <a:latin typeface="Overlock"/>
                <a:ea typeface="Overlock"/>
                <a:cs typeface="Overlock"/>
                <a:sym typeface="Overlock"/>
              </a:rPr>
              <a:t>Complexity: O(M*N)</a:t>
            </a:r>
            <a:endParaRPr sz="1200">
              <a:solidFill>
                <a:srgbClr val="002897"/>
              </a:solidFill>
              <a:latin typeface="Overlock"/>
              <a:ea typeface="Overlock"/>
              <a:cs typeface="Overlock"/>
              <a:sym typeface="Overlock"/>
            </a:endParaRPr>
          </a:p>
        </p:txBody>
      </p:sp>
      <p:sp>
        <p:nvSpPr>
          <p:cNvPr id="322" name="Google Shape;322;p13"/>
          <p:cNvSpPr txBox="1"/>
          <p:nvPr/>
        </p:nvSpPr>
        <p:spPr>
          <a:xfrm>
            <a:off x="798587" y="6432802"/>
            <a:ext cx="4373245" cy="147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00">
                <a:latin typeface="Overlock"/>
                <a:ea typeface="Overlock"/>
                <a:cs typeface="Overlock"/>
                <a:sym typeface="Overlock"/>
              </a:rPr>
              <a:t>(2)</a:t>
            </a:r>
            <a:r>
              <a:rPr lang="en-US" sz="800">
                <a:latin typeface="Times New Roman"/>
                <a:ea typeface="Times New Roman"/>
                <a:cs typeface="Times New Roman"/>
                <a:sym typeface="Times New Roman"/>
              </a:rPr>
              <a:t> </a:t>
            </a:r>
            <a:r>
              <a:rPr lang="en-US" sz="800">
                <a:latin typeface="Overlock"/>
                <a:ea typeface="Overlock"/>
                <a:cs typeface="Overlock"/>
                <a:sym typeface="Overlock"/>
              </a:rPr>
              <a:t>An</a:t>
            </a:r>
            <a:r>
              <a:rPr lang="en-US" sz="800">
                <a:latin typeface="Times New Roman"/>
                <a:ea typeface="Times New Roman"/>
                <a:cs typeface="Times New Roman"/>
                <a:sym typeface="Times New Roman"/>
              </a:rPr>
              <a:t> </a:t>
            </a:r>
            <a:r>
              <a:rPr lang="en-US" sz="800">
                <a:latin typeface="Overlock"/>
                <a:ea typeface="Overlock"/>
                <a:cs typeface="Overlock"/>
                <a:sym typeface="Overlock"/>
              </a:rPr>
              <a:t>Image</a:t>
            </a:r>
            <a:r>
              <a:rPr lang="en-US" sz="800">
                <a:latin typeface="Times New Roman"/>
                <a:ea typeface="Times New Roman"/>
                <a:cs typeface="Times New Roman"/>
                <a:sym typeface="Times New Roman"/>
              </a:rPr>
              <a:t> </a:t>
            </a:r>
            <a:r>
              <a:rPr lang="en-US" sz="800">
                <a:latin typeface="Overlock"/>
                <a:ea typeface="Overlock"/>
                <a:cs typeface="Overlock"/>
                <a:sym typeface="Overlock"/>
              </a:rPr>
              <a:t>is</a:t>
            </a:r>
            <a:r>
              <a:rPr lang="en-US" sz="800">
                <a:latin typeface="Times New Roman"/>
                <a:ea typeface="Times New Roman"/>
                <a:cs typeface="Times New Roman"/>
                <a:sym typeface="Times New Roman"/>
              </a:rPr>
              <a:t> </a:t>
            </a:r>
            <a:r>
              <a:rPr lang="en-US" sz="800">
                <a:latin typeface="Overlock"/>
                <a:ea typeface="Overlock"/>
                <a:cs typeface="Overlock"/>
                <a:sym typeface="Overlock"/>
              </a:rPr>
              <a:t>Worth</a:t>
            </a:r>
            <a:r>
              <a:rPr lang="en-US" sz="800">
                <a:latin typeface="Times New Roman"/>
                <a:ea typeface="Times New Roman"/>
                <a:cs typeface="Times New Roman"/>
                <a:sym typeface="Times New Roman"/>
              </a:rPr>
              <a:t> </a:t>
            </a:r>
            <a:r>
              <a:rPr lang="en-US" sz="800">
                <a:latin typeface="Overlock"/>
                <a:ea typeface="Overlock"/>
                <a:cs typeface="Overlock"/>
                <a:sym typeface="Overlock"/>
              </a:rPr>
              <a:t>16x16</a:t>
            </a:r>
            <a:r>
              <a:rPr lang="en-US" sz="800">
                <a:latin typeface="Times New Roman"/>
                <a:ea typeface="Times New Roman"/>
                <a:cs typeface="Times New Roman"/>
                <a:sym typeface="Times New Roman"/>
              </a:rPr>
              <a:t> </a:t>
            </a:r>
            <a:r>
              <a:rPr lang="en-US" sz="800">
                <a:latin typeface="Overlock"/>
                <a:ea typeface="Overlock"/>
                <a:cs typeface="Overlock"/>
                <a:sym typeface="Overlock"/>
              </a:rPr>
              <a:t>Words:</a:t>
            </a:r>
            <a:r>
              <a:rPr lang="en-US" sz="800">
                <a:latin typeface="Times New Roman"/>
                <a:ea typeface="Times New Roman"/>
                <a:cs typeface="Times New Roman"/>
                <a:sym typeface="Times New Roman"/>
              </a:rPr>
              <a:t> </a:t>
            </a:r>
            <a:r>
              <a:rPr lang="en-US" sz="800">
                <a:latin typeface="Overlock"/>
                <a:ea typeface="Overlock"/>
                <a:cs typeface="Overlock"/>
                <a:sym typeface="Overlock"/>
              </a:rPr>
              <a:t>Transformers</a:t>
            </a:r>
            <a:r>
              <a:rPr lang="en-US" sz="800">
                <a:latin typeface="Times New Roman"/>
                <a:ea typeface="Times New Roman"/>
                <a:cs typeface="Times New Roman"/>
                <a:sym typeface="Times New Roman"/>
              </a:rPr>
              <a:t> </a:t>
            </a:r>
            <a:r>
              <a:rPr lang="en-US" sz="800">
                <a:latin typeface="Overlock"/>
                <a:ea typeface="Overlock"/>
                <a:cs typeface="Overlock"/>
                <a:sym typeface="Overlock"/>
              </a:rPr>
              <a:t>for</a:t>
            </a:r>
            <a:r>
              <a:rPr lang="en-US" sz="800">
                <a:latin typeface="Times New Roman"/>
                <a:ea typeface="Times New Roman"/>
                <a:cs typeface="Times New Roman"/>
                <a:sym typeface="Times New Roman"/>
              </a:rPr>
              <a:t> </a:t>
            </a:r>
            <a:r>
              <a:rPr lang="en-US" sz="800">
                <a:latin typeface="Overlock"/>
                <a:ea typeface="Overlock"/>
                <a:cs typeface="Overlock"/>
                <a:sym typeface="Overlock"/>
              </a:rPr>
              <a:t>Image</a:t>
            </a:r>
            <a:r>
              <a:rPr lang="en-US" sz="800">
                <a:latin typeface="Times New Roman"/>
                <a:ea typeface="Times New Roman"/>
                <a:cs typeface="Times New Roman"/>
                <a:sym typeface="Times New Roman"/>
              </a:rPr>
              <a:t> </a:t>
            </a:r>
            <a:r>
              <a:rPr lang="en-US" sz="800">
                <a:latin typeface="Overlock"/>
                <a:ea typeface="Overlock"/>
                <a:cs typeface="Overlock"/>
                <a:sym typeface="Overlock"/>
              </a:rPr>
              <a:t>Recognition</a:t>
            </a:r>
            <a:r>
              <a:rPr lang="en-US" sz="800">
                <a:latin typeface="Times New Roman"/>
                <a:ea typeface="Times New Roman"/>
                <a:cs typeface="Times New Roman"/>
                <a:sym typeface="Times New Roman"/>
              </a:rPr>
              <a:t> </a:t>
            </a:r>
            <a:r>
              <a:rPr lang="en-US" sz="800">
                <a:latin typeface="Overlock"/>
                <a:ea typeface="Overlock"/>
                <a:cs typeface="Overlock"/>
                <a:sym typeface="Overlock"/>
              </a:rPr>
              <a:t>at</a:t>
            </a:r>
            <a:r>
              <a:rPr lang="en-US" sz="800">
                <a:latin typeface="Times New Roman"/>
                <a:ea typeface="Times New Roman"/>
                <a:cs typeface="Times New Roman"/>
                <a:sym typeface="Times New Roman"/>
              </a:rPr>
              <a:t> </a:t>
            </a:r>
            <a:r>
              <a:rPr lang="en-US" sz="800">
                <a:latin typeface="Overlock"/>
                <a:ea typeface="Overlock"/>
                <a:cs typeface="Overlock"/>
                <a:sym typeface="Overlock"/>
              </a:rPr>
              <a:t>Scale</a:t>
            </a:r>
            <a:r>
              <a:rPr lang="en-US" sz="800">
                <a:latin typeface="Times New Roman"/>
                <a:ea typeface="Times New Roman"/>
                <a:cs typeface="Times New Roman"/>
                <a:sym typeface="Times New Roman"/>
              </a:rPr>
              <a:t> </a:t>
            </a:r>
            <a:r>
              <a:rPr lang="en-US" sz="800">
                <a:latin typeface="Overlock"/>
                <a:ea typeface="Overlock"/>
                <a:cs typeface="Overlock"/>
                <a:sym typeface="Overlock"/>
              </a:rPr>
              <a:t>(arXiv:2010.11929)</a:t>
            </a:r>
            <a:endParaRPr sz="800">
              <a:latin typeface="Overlock"/>
              <a:ea typeface="Overlock"/>
              <a:cs typeface="Overlock"/>
              <a:sym typeface="Overlock"/>
            </a:endParaRPr>
          </a:p>
        </p:txBody>
      </p:sp>
      <p:grpSp>
        <p:nvGrpSpPr>
          <p:cNvPr id="323" name="Google Shape;323;p13"/>
          <p:cNvGrpSpPr/>
          <p:nvPr/>
        </p:nvGrpSpPr>
        <p:grpSpPr>
          <a:xfrm>
            <a:off x="982042" y="2890437"/>
            <a:ext cx="2250993" cy="2642706"/>
            <a:chOff x="982042" y="2890437"/>
            <a:chExt cx="2250993" cy="2642706"/>
          </a:xfrm>
        </p:grpSpPr>
        <p:pic>
          <p:nvPicPr>
            <p:cNvPr id="324" name="Google Shape;324;p13"/>
            <p:cNvPicPr preferRelativeResize="0"/>
            <p:nvPr/>
          </p:nvPicPr>
          <p:blipFill rotWithShape="1">
            <a:blip r:embed="rId8">
              <a:alphaModFix/>
            </a:blip>
            <a:srcRect b="0" l="0" r="0" t="0"/>
            <a:stretch/>
          </p:blipFill>
          <p:spPr>
            <a:xfrm>
              <a:off x="1131530" y="3053866"/>
              <a:ext cx="2101505" cy="2479277"/>
            </a:xfrm>
            <a:prstGeom prst="rect">
              <a:avLst/>
            </a:prstGeom>
            <a:noFill/>
            <a:ln>
              <a:noFill/>
            </a:ln>
          </p:spPr>
        </p:pic>
        <p:sp>
          <p:nvSpPr>
            <p:cNvPr id="325" name="Google Shape;325;p13"/>
            <p:cNvSpPr/>
            <p:nvPr/>
          </p:nvSpPr>
          <p:spPr>
            <a:xfrm>
              <a:off x="982042" y="2890437"/>
              <a:ext cx="546735" cy="660400"/>
            </a:xfrm>
            <a:custGeom>
              <a:rect b="b" l="l" r="r" t="t"/>
              <a:pathLst>
                <a:path extrusionOk="0" h="660400" w="546735">
                  <a:moveTo>
                    <a:pt x="546442" y="0"/>
                  </a:moveTo>
                  <a:lnTo>
                    <a:pt x="0" y="0"/>
                  </a:lnTo>
                  <a:lnTo>
                    <a:pt x="0" y="660215"/>
                  </a:lnTo>
                  <a:lnTo>
                    <a:pt x="546442" y="660215"/>
                  </a:lnTo>
                  <a:lnTo>
                    <a:pt x="54644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26" name="Google Shape;326;p13"/>
          <p:cNvSpPr txBox="1"/>
          <p:nvPr/>
        </p:nvSpPr>
        <p:spPr>
          <a:xfrm>
            <a:off x="798587" y="1300988"/>
            <a:ext cx="101142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Overlock"/>
                <a:ea typeface="Overlock"/>
                <a:cs typeface="Overlock"/>
                <a:sym typeface="Overlock"/>
              </a:rPr>
              <a:t>ViT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directly</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applies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Transformer</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architecture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on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non-overlapping</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image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patches ==</a:t>
            </a:r>
            <a:r>
              <a:rPr lang="en-US" sz="1800">
                <a:highlight>
                  <a:srgbClr val="E06666"/>
                </a:highlight>
                <a:latin typeface="Overlock"/>
                <a:ea typeface="Overlock"/>
                <a:cs typeface="Overlock"/>
                <a:sym typeface="Overlock"/>
              </a:rPr>
              <a:t> Quadratic Complexity</a:t>
            </a:r>
            <a:r>
              <a:rPr lang="en-US" sz="1800">
                <a:highlight>
                  <a:schemeClr val="lt1"/>
                </a:highlight>
                <a:latin typeface="Overlock"/>
                <a:ea typeface="Overlock"/>
                <a:cs typeface="Overlock"/>
                <a:sym typeface="Overlock"/>
              </a:rPr>
              <a:t> </a:t>
            </a:r>
            <a:endParaRPr sz="1800">
              <a:highlight>
                <a:schemeClr val="lt1"/>
              </a:highlight>
              <a:latin typeface="Calibri"/>
              <a:ea typeface="Calibri"/>
              <a:cs typeface="Calibri"/>
              <a:sym typeface="Calibri"/>
            </a:endParaRPr>
          </a:p>
        </p:txBody>
      </p:sp>
      <p:sp>
        <p:nvSpPr>
          <p:cNvPr id="327" name="Google Shape;327;p13"/>
          <p:cNvSpPr txBox="1"/>
          <p:nvPr/>
        </p:nvSpPr>
        <p:spPr>
          <a:xfrm>
            <a:off x="798599" y="1578350"/>
            <a:ext cx="9880500" cy="2898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en-US" sz="1800">
                <a:latin typeface="Overlock"/>
                <a:ea typeface="Overlock"/>
                <a:cs typeface="Overlock"/>
                <a:sym typeface="Overlock"/>
              </a:rPr>
              <a:t>Swin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transformer</a:t>
            </a:r>
            <a:r>
              <a:rPr lang="en-US" sz="1800">
                <a:latin typeface="Times New Roman"/>
                <a:ea typeface="Times New Roman"/>
                <a:cs typeface="Times New Roman"/>
                <a:sym typeface="Times New Roman"/>
              </a:rPr>
              <a:t> </a:t>
            </a:r>
            <a:r>
              <a:rPr lang="en-US" sz="1800">
                <a:latin typeface="Overlock"/>
                <a:ea typeface="Overlock"/>
                <a:cs typeface="Overlock"/>
                <a:sym typeface="Overlock"/>
              </a:rPr>
              <a:t>block </a:t>
            </a:r>
            <a:r>
              <a:rPr lang="en-US" sz="1800">
                <a:solidFill>
                  <a:schemeClr val="dk1"/>
                </a:solidFill>
                <a:highlight>
                  <a:srgbClr val="FFC000"/>
                </a:highlight>
                <a:latin typeface="Overlock"/>
                <a:ea typeface="Overlock"/>
                <a:cs typeface="Overlock"/>
                <a:sym typeface="Overlock"/>
              </a:rPr>
              <a:t>modifies</a:t>
            </a:r>
            <a:r>
              <a:rPr lang="en-US" sz="1800">
                <a:solidFill>
                  <a:schemeClr val="dk1"/>
                </a:solidFill>
                <a:highlight>
                  <a:srgbClr val="FFC000"/>
                </a:highlight>
                <a:latin typeface="Times New Roman"/>
                <a:ea typeface="Times New Roman"/>
                <a:cs typeface="Times New Roman"/>
                <a:sym typeface="Times New Roman"/>
              </a:rPr>
              <a:t> </a:t>
            </a:r>
            <a:r>
              <a:rPr lang="en-US" sz="1800">
                <a:solidFill>
                  <a:schemeClr val="dk1"/>
                </a:solidFill>
                <a:highlight>
                  <a:srgbClr val="FFC000"/>
                </a:highlight>
                <a:latin typeface="Overlock"/>
                <a:ea typeface="Overlock"/>
                <a:cs typeface="Overlock"/>
                <a:sym typeface="Overlock"/>
              </a:rPr>
              <a:t>the</a:t>
            </a:r>
            <a:r>
              <a:rPr lang="en-US" sz="1800">
                <a:solidFill>
                  <a:schemeClr val="dk1"/>
                </a:solidFill>
                <a:highlight>
                  <a:srgbClr val="FFC000"/>
                </a:highlight>
                <a:latin typeface="Times New Roman"/>
                <a:ea typeface="Times New Roman"/>
                <a:cs typeface="Times New Roman"/>
                <a:sym typeface="Times New Roman"/>
              </a:rPr>
              <a:t> </a:t>
            </a:r>
            <a:r>
              <a:rPr lang="en-US" sz="1800">
                <a:solidFill>
                  <a:schemeClr val="dk1"/>
                </a:solidFill>
                <a:highlight>
                  <a:srgbClr val="FFC000"/>
                </a:highlight>
                <a:latin typeface="Overlock"/>
                <a:ea typeface="Overlock"/>
                <a:cs typeface="Overlock"/>
                <a:sym typeface="Overlock"/>
              </a:rPr>
              <a:t>multi-header</a:t>
            </a:r>
            <a:r>
              <a:rPr lang="en-US" sz="1800">
                <a:solidFill>
                  <a:schemeClr val="dk1"/>
                </a:solidFill>
                <a:highlight>
                  <a:srgbClr val="FFC000"/>
                </a:highlight>
                <a:latin typeface="Times New Roman"/>
                <a:ea typeface="Times New Roman"/>
                <a:cs typeface="Times New Roman"/>
                <a:sym typeface="Times New Roman"/>
              </a:rPr>
              <a:t> </a:t>
            </a:r>
            <a:r>
              <a:rPr lang="en-US" sz="1800">
                <a:solidFill>
                  <a:schemeClr val="dk1"/>
                </a:solidFill>
                <a:highlight>
                  <a:srgbClr val="FFC000"/>
                </a:highlight>
                <a:latin typeface="Overlock"/>
                <a:ea typeface="Overlock"/>
                <a:cs typeface="Overlock"/>
                <a:sym typeface="Overlock"/>
              </a:rPr>
              <a:t>self-attention</a:t>
            </a:r>
            <a:r>
              <a:rPr lang="en-US" sz="1800">
                <a:solidFill>
                  <a:schemeClr val="dk1"/>
                </a:solidFill>
                <a:latin typeface="Overlock"/>
                <a:ea typeface="Overlock"/>
                <a:cs typeface="Overlock"/>
                <a:sym typeface="Overlock"/>
              </a:rPr>
              <a:t> to solve this…</a:t>
            </a:r>
            <a:endParaRPr sz="1800">
              <a:latin typeface="Overlock"/>
              <a:ea typeface="Overlock"/>
              <a:cs typeface="Overlock"/>
              <a:sym typeface="Overlo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1" name="Shape 331"/>
        <p:cNvGrpSpPr/>
        <p:nvPr/>
      </p:nvGrpSpPr>
      <p:grpSpPr>
        <a:xfrm>
          <a:off x="0" y="0"/>
          <a:ext cx="0" cy="0"/>
          <a:chOff x="0" y="0"/>
          <a:chExt cx="0" cy="0"/>
        </a:xfrm>
      </p:grpSpPr>
      <p:sp>
        <p:nvSpPr>
          <p:cNvPr id="332" name="Google Shape;332;p14"/>
          <p:cNvSpPr txBox="1"/>
          <p:nvPr/>
        </p:nvSpPr>
        <p:spPr>
          <a:xfrm>
            <a:off x="11810593" y="6421630"/>
            <a:ext cx="18097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14</a:t>
            </a:r>
            <a:endParaRPr sz="1200">
              <a:latin typeface="Calibri"/>
              <a:ea typeface="Calibri"/>
              <a:cs typeface="Calibri"/>
              <a:sym typeface="Calibri"/>
            </a:endParaRPr>
          </a:p>
        </p:txBody>
      </p:sp>
      <p:sp>
        <p:nvSpPr>
          <p:cNvPr id="333" name="Google Shape;333;p14"/>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334" name="Google Shape;334;p14"/>
          <p:cNvSpPr txBox="1"/>
          <p:nvPr>
            <p:ph type="title"/>
          </p:nvPr>
        </p:nvSpPr>
        <p:spPr>
          <a:xfrm>
            <a:off x="785863" y="553211"/>
            <a:ext cx="6878320" cy="4724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Swin</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Transformer</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Blocks</a:t>
            </a:r>
            <a:endParaRPr sz="2800">
              <a:latin typeface="Overlock"/>
              <a:ea typeface="Overlock"/>
              <a:cs typeface="Overlock"/>
              <a:sym typeface="Overlock"/>
            </a:endParaRPr>
          </a:p>
        </p:txBody>
      </p:sp>
      <p:grpSp>
        <p:nvGrpSpPr>
          <p:cNvPr id="335" name="Google Shape;335;p14"/>
          <p:cNvGrpSpPr/>
          <p:nvPr/>
        </p:nvGrpSpPr>
        <p:grpSpPr>
          <a:xfrm>
            <a:off x="623455" y="1657926"/>
            <a:ext cx="3333182" cy="2820194"/>
            <a:chOff x="623455" y="1657926"/>
            <a:chExt cx="3333182" cy="2820194"/>
          </a:xfrm>
        </p:grpSpPr>
        <p:pic>
          <p:nvPicPr>
            <p:cNvPr id="336" name="Google Shape;336;p14"/>
            <p:cNvPicPr preferRelativeResize="0"/>
            <p:nvPr/>
          </p:nvPicPr>
          <p:blipFill rotWithShape="1">
            <a:blip r:embed="rId3">
              <a:alphaModFix/>
            </a:blip>
            <a:srcRect b="0" l="0" r="0" t="0"/>
            <a:stretch/>
          </p:blipFill>
          <p:spPr>
            <a:xfrm>
              <a:off x="791334" y="1657926"/>
              <a:ext cx="3165303" cy="2820194"/>
            </a:xfrm>
            <a:prstGeom prst="rect">
              <a:avLst/>
            </a:prstGeom>
            <a:noFill/>
            <a:ln>
              <a:noFill/>
            </a:ln>
          </p:spPr>
        </p:pic>
        <p:sp>
          <p:nvSpPr>
            <p:cNvPr id="337" name="Google Shape;337;p14"/>
            <p:cNvSpPr/>
            <p:nvPr/>
          </p:nvSpPr>
          <p:spPr>
            <a:xfrm>
              <a:off x="623455" y="1904504"/>
              <a:ext cx="606425" cy="2279650"/>
            </a:xfrm>
            <a:custGeom>
              <a:rect b="b" l="l" r="r" t="t"/>
              <a:pathLst>
                <a:path extrusionOk="0" h="2279650" w="606425">
                  <a:moveTo>
                    <a:pt x="606078" y="0"/>
                  </a:moveTo>
                  <a:lnTo>
                    <a:pt x="0" y="0"/>
                  </a:lnTo>
                  <a:lnTo>
                    <a:pt x="0" y="2279357"/>
                  </a:lnTo>
                  <a:lnTo>
                    <a:pt x="606078" y="2279357"/>
                  </a:lnTo>
                  <a:lnTo>
                    <a:pt x="60607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8" name="Google Shape;338;p14"/>
            <p:cNvSpPr/>
            <p:nvPr/>
          </p:nvSpPr>
          <p:spPr>
            <a:xfrm>
              <a:off x="1365643" y="3115513"/>
              <a:ext cx="2092960" cy="478155"/>
            </a:xfrm>
            <a:custGeom>
              <a:rect b="b" l="l" r="r" t="t"/>
              <a:pathLst>
                <a:path extrusionOk="0" h="478154" w="2092960">
                  <a:moveTo>
                    <a:pt x="0" y="238975"/>
                  </a:moveTo>
                  <a:lnTo>
                    <a:pt x="16805" y="169953"/>
                  </a:lnTo>
                  <a:lnTo>
                    <a:pt x="63947" y="108847"/>
                  </a:lnTo>
                  <a:lnTo>
                    <a:pt x="97359" y="82186"/>
                  </a:lnTo>
                  <a:lnTo>
                    <a:pt x="136513" y="58613"/>
                  </a:lnTo>
                  <a:lnTo>
                    <a:pt x="180796" y="38498"/>
                  </a:lnTo>
                  <a:lnTo>
                    <a:pt x="229592" y="22209"/>
                  </a:lnTo>
                  <a:lnTo>
                    <a:pt x="282288" y="10117"/>
                  </a:lnTo>
                  <a:lnTo>
                    <a:pt x="338271" y="2590"/>
                  </a:lnTo>
                  <a:lnTo>
                    <a:pt x="396925" y="0"/>
                  </a:lnTo>
                  <a:lnTo>
                    <a:pt x="455579" y="2590"/>
                  </a:lnTo>
                  <a:lnTo>
                    <a:pt x="511561" y="10117"/>
                  </a:lnTo>
                  <a:lnTo>
                    <a:pt x="564256" y="22209"/>
                  </a:lnTo>
                  <a:lnTo>
                    <a:pt x="613051" y="38498"/>
                  </a:lnTo>
                  <a:lnTo>
                    <a:pt x="657332" y="58613"/>
                  </a:lnTo>
                  <a:lnTo>
                    <a:pt x="696484" y="82186"/>
                  </a:lnTo>
                  <a:lnTo>
                    <a:pt x="729895" y="108847"/>
                  </a:lnTo>
                  <a:lnTo>
                    <a:pt x="756949" y="138226"/>
                  </a:lnTo>
                  <a:lnTo>
                    <a:pt x="789535" y="203659"/>
                  </a:lnTo>
                  <a:lnTo>
                    <a:pt x="793838" y="238975"/>
                  </a:lnTo>
                  <a:lnTo>
                    <a:pt x="789535" y="274289"/>
                  </a:lnTo>
                  <a:lnTo>
                    <a:pt x="756949" y="339720"/>
                  </a:lnTo>
                  <a:lnTo>
                    <a:pt x="729895" y="369098"/>
                  </a:lnTo>
                  <a:lnTo>
                    <a:pt x="696484" y="395759"/>
                  </a:lnTo>
                  <a:lnTo>
                    <a:pt x="657332" y="419333"/>
                  </a:lnTo>
                  <a:lnTo>
                    <a:pt x="613051" y="439450"/>
                  </a:lnTo>
                  <a:lnTo>
                    <a:pt x="564256" y="455740"/>
                  </a:lnTo>
                  <a:lnTo>
                    <a:pt x="511561" y="467833"/>
                  </a:lnTo>
                  <a:lnTo>
                    <a:pt x="455579" y="475360"/>
                  </a:lnTo>
                  <a:lnTo>
                    <a:pt x="396925" y="477951"/>
                  </a:lnTo>
                  <a:lnTo>
                    <a:pt x="338271" y="475360"/>
                  </a:lnTo>
                  <a:lnTo>
                    <a:pt x="282288" y="467833"/>
                  </a:lnTo>
                  <a:lnTo>
                    <a:pt x="229592" y="455740"/>
                  </a:lnTo>
                  <a:lnTo>
                    <a:pt x="180796" y="439450"/>
                  </a:lnTo>
                  <a:lnTo>
                    <a:pt x="136513" y="419333"/>
                  </a:lnTo>
                  <a:lnTo>
                    <a:pt x="97359" y="395759"/>
                  </a:lnTo>
                  <a:lnTo>
                    <a:pt x="63947" y="369098"/>
                  </a:lnTo>
                  <a:lnTo>
                    <a:pt x="36891" y="339720"/>
                  </a:lnTo>
                  <a:lnTo>
                    <a:pt x="4303" y="274289"/>
                  </a:lnTo>
                  <a:lnTo>
                    <a:pt x="0" y="238975"/>
                  </a:lnTo>
                  <a:close/>
                </a:path>
                <a:path extrusionOk="0" h="478154" w="2092960">
                  <a:moveTo>
                    <a:pt x="1298740" y="238975"/>
                  </a:moveTo>
                  <a:lnTo>
                    <a:pt x="1315545" y="169953"/>
                  </a:lnTo>
                  <a:lnTo>
                    <a:pt x="1362687" y="108847"/>
                  </a:lnTo>
                  <a:lnTo>
                    <a:pt x="1396099" y="82186"/>
                  </a:lnTo>
                  <a:lnTo>
                    <a:pt x="1435253" y="58613"/>
                  </a:lnTo>
                  <a:lnTo>
                    <a:pt x="1479536" y="38498"/>
                  </a:lnTo>
                  <a:lnTo>
                    <a:pt x="1528332" y="22209"/>
                  </a:lnTo>
                  <a:lnTo>
                    <a:pt x="1581029" y="10117"/>
                  </a:lnTo>
                  <a:lnTo>
                    <a:pt x="1637011" y="2590"/>
                  </a:lnTo>
                  <a:lnTo>
                    <a:pt x="1695665" y="0"/>
                  </a:lnTo>
                  <a:lnTo>
                    <a:pt x="1754320" y="2590"/>
                  </a:lnTo>
                  <a:lnTo>
                    <a:pt x="1810301" y="10117"/>
                  </a:lnTo>
                  <a:lnTo>
                    <a:pt x="1862996" y="22209"/>
                  </a:lnTo>
                  <a:lnTo>
                    <a:pt x="1911791" y="38498"/>
                  </a:lnTo>
                  <a:lnTo>
                    <a:pt x="1956072" y="58613"/>
                  </a:lnTo>
                  <a:lnTo>
                    <a:pt x="1995224" y="82186"/>
                  </a:lnTo>
                  <a:lnTo>
                    <a:pt x="2028635" y="108847"/>
                  </a:lnTo>
                  <a:lnTo>
                    <a:pt x="2055689" y="138226"/>
                  </a:lnTo>
                  <a:lnTo>
                    <a:pt x="2088275" y="203659"/>
                  </a:lnTo>
                  <a:lnTo>
                    <a:pt x="2092579" y="238975"/>
                  </a:lnTo>
                  <a:lnTo>
                    <a:pt x="2088275" y="274289"/>
                  </a:lnTo>
                  <a:lnTo>
                    <a:pt x="2055689" y="339720"/>
                  </a:lnTo>
                  <a:lnTo>
                    <a:pt x="2028635" y="369098"/>
                  </a:lnTo>
                  <a:lnTo>
                    <a:pt x="1995224" y="395759"/>
                  </a:lnTo>
                  <a:lnTo>
                    <a:pt x="1956072" y="419333"/>
                  </a:lnTo>
                  <a:lnTo>
                    <a:pt x="1911791" y="439450"/>
                  </a:lnTo>
                  <a:lnTo>
                    <a:pt x="1862996" y="455740"/>
                  </a:lnTo>
                  <a:lnTo>
                    <a:pt x="1810301" y="467833"/>
                  </a:lnTo>
                  <a:lnTo>
                    <a:pt x="1754320" y="475360"/>
                  </a:lnTo>
                  <a:lnTo>
                    <a:pt x="1695665" y="477951"/>
                  </a:lnTo>
                  <a:lnTo>
                    <a:pt x="1637011" y="475360"/>
                  </a:lnTo>
                  <a:lnTo>
                    <a:pt x="1581029" y="467833"/>
                  </a:lnTo>
                  <a:lnTo>
                    <a:pt x="1528332" y="455740"/>
                  </a:lnTo>
                  <a:lnTo>
                    <a:pt x="1479536" y="439450"/>
                  </a:lnTo>
                  <a:lnTo>
                    <a:pt x="1435253" y="419333"/>
                  </a:lnTo>
                  <a:lnTo>
                    <a:pt x="1396099" y="395759"/>
                  </a:lnTo>
                  <a:lnTo>
                    <a:pt x="1362687" y="369098"/>
                  </a:lnTo>
                  <a:lnTo>
                    <a:pt x="1335631" y="339720"/>
                  </a:lnTo>
                  <a:lnTo>
                    <a:pt x="1303043" y="274289"/>
                  </a:lnTo>
                  <a:lnTo>
                    <a:pt x="1298740" y="238975"/>
                  </a:lnTo>
                  <a:close/>
                </a:path>
              </a:pathLst>
            </a:custGeom>
            <a:noFill/>
            <a:ln cap="flat" cmpd="sng" w="28575">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339" name="Google Shape;339;p14"/>
          <p:cNvGraphicFramePr/>
          <p:nvPr/>
        </p:nvGraphicFramePr>
        <p:xfrm>
          <a:off x="4867846" y="1617001"/>
          <a:ext cx="3000000" cy="3000000"/>
        </p:xfrm>
        <a:graphic>
          <a:graphicData uri="http://schemas.openxmlformats.org/drawingml/2006/table">
            <a:tbl>
              <a:tblPr bandRow="1" firstRow="1">
                <a:noFill/>
                <a:tableStyleId>{15FC902D-FF4C-44B7-BB6A-FD4543086BAD}</a:tableStyleId>
              </a:tblPr>
              <a:tblGrid>
                <a:gridCol w="194950"/>
                <a:gridCol w="194950"/>
                <a:gridCol w="194950"/>
                <a:gridCol w="194950"/>
                <a:gridCol w="194950"/>
                <a:gridCol w="194950"/>
                <a:gridCol w="194950"/>
                <a:gridCol w="194950"/>
              </a:tblGrid>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r>
            </a:tbl>
          </a:graphicData>
        </a:graphic>
      </p:graphicFrame>
      <p:graphicFrame>
        <p:nvGraphicFramePr>
          <p:cNvPr id="340" name="Google Shape;340;p14"/>
          <p:cNvGraphicFramePr/>
          <p:nvPr/>
        </p:nvGraphicFramePr>
        <p:xfrm>
          <a:off x="4867846" y="3962679"/>
          <a:ext cx="3000000" cy="3000000"/>
        </p:xfrm>
        <a:graphic>
          <a:graphicData uri="http://schemas.openxmlformats.org/drawingml/2006/table">
            <a:tbl>
              <a:tblPr bandRow="1" firstRow="1">
                <a:noFill/>
                <a:tableStyleId>{15FC902D-FF4C-44B7-BB6A-FD4543086BAD}</a:tableStyleId>
              </a:tblPr>
              <a:tblGrid>
                <a:gridCol w="194950"/>
                <a:gridCol w="184150"/>
                <a:gridCol w="205750"/>
                <a:gridCol w="194950"/>
                <a:gridCol w="194950"/>
                <a:gridCol w="184150"/>
                <a:gridCol w="205750"/>
                <a:gridCol w="194950"/>
                <a:gridCol w="379100"/>
              </a:tblGrid>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B cap="flat" cmpd="sng" w="38100">
                      <a:solidFill>
                        <a:srgbClr val="002897"/>
                      </a:solidFill>
                      <a:prstDash val="solid"/>
                      <a:round/>
                      <a:headEnd len="sm" w="sm" type="none"/>
                      <a:tailEnd len="sm" w="sm" type="none"/>
                    </a:lnB>
                  </a:tcPr>
                </a:tc>
              </a:tr>
              <a:tr h="19112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vMerge="1"/>
              </a:tr>
              <a:tr h="210175">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rowSpan="4">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38100">
                      <a:solidFill>
                        <a:srgbClr val="002897"/>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vMerge="1"/>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vMerge="1"/>
              </a:tr>
              <a:tr h="19112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vMerge="1"/>
              </a:tr>
              <a:tr h="210175">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7F7F7F"/>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tcPr>
                </a:tc>
                <a:tc vMerge="1"/>
              </a:tr>
              <a:tr h="392425">
                <a:tc gridSpan="2">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tcPr>
                </a:tc>
                <a:tc hMerge="1"/>
                <a:tc gridSpan="4">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7F7F7F"/>
                      </a:solidFill>
                      <a:prstDash val="solid"/>
                      <a:round/>
                      <a:headEnd len="sm" w="sm" type="none"/>
                      <a:tailEnd len="sm" w="sm" type="none"/>
                    </a:lnT>
                    <a:lnB cap="flat" cmpd="sng" w="38100">
                      <a:solidFill>
                        <a:srgbClr val="002897"/>
                      </a:solidFill>
                      <a:prstDash val="solid"/>
                      <a:round/>
                      <a:headEnd len="sm" w="sm" type="none"/>
                      <a:tailEnd len="sm" w="sm" type="none"/>
                    </a:lnB>
                  </a:tcPr>
                </a:tc>
                <a:tc hMerge="1"/>
                <a:tc hMerge="1"/>
                <a:tc hMerge="1"/>
                <a:tc gridSpan="3">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38100">
                      <a:solidFill>
                        <a:srgbClr val="002897"/>
                      </a:solidFill>
                      <a:prstDash val="solid"/>
                      <a:round/>
                      <a:headEnd len="sm" w="sm" type="none"/>
                      <a:tailEnd len="sm" w="sm" type="none"/>
                    </a:lnR>
                    <a:lnB cap="flat" cmpd="sng" w="38100">
                      <a:solidFill>
                        <a:srgbClr val="002897"/>
                      </a:solidFill>
                      <a:prstDash val="solid"/>
                      <a:round/>
                      <a:headEnd len="sm" w="sm" type="none"/>
                      <a:tailEnd len="sm" w="sm" type="none"/>
                    </a:lnB>
                  </a:tcPr>
                </a:tc>
                <a:tc hMerge="1"/>
                <a:tc hMerge="1"/>
              </a:tr>
            </a:tbl>
          </a:graphicData>
        </a:graphic>
      </p:graphicFrame>
      <p:pic>
        <p:nvPicPr>
          <p:cNvPr id="341" name="Google Shape;341;p14"/>
          <p:cNvPicPr preferRelativeResize="0"/>
          <p:nvPr/>
        </p:nvPicPr>
        <p:blipFill rotWithShape="1">
          <a:blip r:embed="rId4">
            <a:alphaModFix/>
          </a:blip>
          <a:srcRect b="0" l="0" r="0" t="0"/>
          <a:stretch/>
        </p:blipFill>
        <p:spPr>
          <a:xfrm>
            <a:off x="1089766" y="4666179"/>
            <a:ext cx="2956236" cy="1351422"/>
          </a:xfrm>
          <a:prstGeom prst="rect">
            <a:avLst/>
          </a:prstGeom>
          <a:noFill/>
          <a:ln>
            <a:noFill/>
          </a:ln>
        </p:spPr>
      </p:pic>
      <p:sp>
        <p:nvSpPr>
          <p:cNvPr id="342" name="Google Shape;342;p14"/>
          <p:cNvSpPr txBox="1"/>
          <p:nvPr/>
        </p:nvSpPr>
        <p:spPr>
          <a:xfrm>
            <a:off x="7467168" y="1962403"/>
            <a:ext cx="3556000" cy="85788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entury Gothic"/>
                <a:ea typeface="Century Gothic"/>
                <a:cs typeface="Century Gothic"/>
                <a:sym typeface="Century Gothic"/>
              </a:rPr>
              <a:t>W-MSA</a:t>
            </a:r>
            <a:endParaRPr sz="1800">
              <a:latin typeface="Century Gothic"/>
              <a:ea typeface="Century Gothic"/>
              <a:cs typeface="Century Gothic"/>
              <a:sym typeface="Century Gothic"/>
            </a:endParaRPr>
          </a:p>
          <a:p>
            <a:pPr indent="0" lvl="0" marL="12700" marR="5080" rtl="0" algn="l">
              <a:lnSpc>
                <a:spcPct val="101099"/>
              </a:lnSpc>
              <a:spcBef>
                <a:spcPts val="25"/>
              </a:spcBef>
              <a:spcAft>
                <a:spcPts val="0"/>
              </a:spcAft>
              <a:buNone/>
            </a:pP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input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image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divided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into</a:t>
            </a:r>
            <a:r>
              <a:rPr lang="en-US" sz="1800">
                <a:latin typeface="Times New Roman"/>
                <a:ea typeface="Times New Roman"/>
                <a:cs typeface="Times New Roman"/>
                <a:sym typeface="Times New Roman"/>
              </a:rPr>
              <a:t> </a:t>
            </a:r>
            <a:r>
              <a:rPr lang="en-US" sz="1800">
                <a:latin typeface="Overlock"/>
                <a:ea typeface="Overlock"/>
                <a:cs typeface="Overlock"/>
                <a:sym typeface="Overlock"/>
              </a:rPr>
              <a:t>four</a:t>
            </a:r>
            <a:r>
              <a:rPr lang="en-US" sz="1800">
                <a:latin typeface="Times New Roman"/>
                <a:ea typeface="Times New Roman"/>
                <a:cs typeface="Times New Roman"/>
                <a:sym typeface="Times New Roman"/>
              </a:rPr>
              <a:t> </a:t>
            </a:r>
            <a:r>
              <a:rPr lang="en-US" sz="1800">
                <a:latin typeface="Overlock"/>
                <a:ea typeface="Overlock"/>
                <a:cs typeface="Overlock"/>
                <a:sym typeface="Overlock"/>
              </a:rPr>
              <a:t>windows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and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compute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attention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for</a:t>
            </a:r>
            <a:endParaRPr sz="1800">
              <a:latin typeface="Overlock"/>
              <a:ea typeface="Overlock"/>
              <a:cs typeface="Overlock"/>
              <a:sym typeface="Overlock"/>
            </a:endParaRPr>
          </a:p>
        </p:txBody>
      </p:sp>
      <p:sp>
        <p:nvSpPr>
          <p:cNvPr id="343" name="Google Shape;343;p14"/>
          <p:cNvSpPr txBox="1"/>
          <p:nvPr/>
        </p:nvSpPr>
        <p:spPr>
          <a:xfrm>
            <a:off x="7467168" y="2788414"/>
            <a:ext cx="78549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Overlock"/>
                <a:ea typeface="Overlock"/>
                <a:cs typeface="Overlock"/>
                <a:sym typeface="Overlock"/>
              </a:rPr>
              <a:t>patches</a:t>
            </a:r>
            <a:endParaRPr sz="1800">
              <a:latin typeface="Overlock"/>
              <a:ea typeface="Overlock"/>
              <a:cs typeface="Overlock"/>
              <a:sym typeface="Overlock"/>
            </a:endParaRPr>
          </a:p>
        </p:txBody>
      </p:sp>
      <p:sp>
        <p:nvSpPr>
          <p:cNvPr id="344" name="Google Shape;344;p14"/>
          <p:cNvSpPr txBox="1"/>
          <p:nvPr/>
        </p:nvSpPr>
        <p:spPr>
          <a:xfrm>
            <a:off x="8282165" y="2842300"/>
            <a:ext cx="1870075" cy="255270"/>
          </a:xfrm>
          <a:prstGeom prst="rect">
            <a:avLst/>
          </a:prstGeom>
          <a:solidFill>
            <a:srgbClr val="FFC000"/>
          </a:solidFill>
          <a:ln>
            <a:noFill/>
          </a:ln>
        </p:spPr>
        <p:txBody>
          <a:bodyPr anchorCtr="0" anchor="t" bIns="0" lIns="0" spcFirstLastPara="1" rIns="0" wrap="square" tIns="0">
            <a:spAutoFit/>
          </a:bodyPr>
          <a:lstStyle/>
          <a:p>
            <a:pPr indent="0" lvl="0" marL="24765" rtl="0" algn="l">
              <a:lnSpc>
                <a:spcPct val="101944"/>
              </a:lnSpc>
              <a:spcBef>
                <a:spcPts val="0"/>
              </a:spcBef>
              <a:spcAft>
                <a:spcPts val="0"/>
              </a:spcAft>
              <a:buNone/>
            </a:pPr>
            <a:r>
              <a:rPr lang="en-US" sz="1800">
                <a:latin typeface="Overlock"/>
                <a:ea typeface="Overlock"/>
                <a:cs typeface="Overlock"/>
                <a:sym typeface="Overlock"/>
              </a:rPr>
              <a:t>within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window.</a:t>
            </a:r>
            <a:endParaRPr sz="1800">
              <a:latin typeface="Overlock"/>
              <a:ea typeface="Overlock"/>
              <a:cs typeface="Overlock"/>
              <a:sym typeface="Overlock"/>
            </a:endParaRPr>
          </a:p>
        </p:txBody>
      </p:sp>
      <p:sp>
        <p:nvSpPr>
          <p:cNvPr id="345" name="Google Shape;345;p14"/>
          <p:cNvSpPr txBox="1"/>
          <p:nvPr/>
        </p:nvSpPr>
        <p:spPr>
          <a:xfrm>
            <a:off x="7456754" y="4598923"/>
            <a:ext cx="14154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45"/>
              </a:spcBef>
              <a:spcAft>
                <a:spcPts val="0"/>
              </a:spcAft>
              <a:buNone/>
            </a:pPr>
            <a:r>
              <a:t/>
            </a:r>
            <a:endParaRPr sz="1800">
              <a:latin typeface="Overlock"/>
              <a:ea typeface="Overlock"/>
              <a:cs typeface="Overlock"/>
              <a:sym typeface="Overlock"/>
            </a:endParaRPr>
          </a:p>
        </p:txBody>
      </p:sp>
      <p:sp>
        <p:nvSpPr>
          <p:cNvPr id="346" name="Google Shape;346;p14"/>
          <p:cNvSpPr txBox="1"/>
          <p:nvPr/>
        </p:nvSpPr>
        <p:spPr>
          <a:xfrm>
            <a:off x="7664174" y="4409126"/>
            <a:ext cx="3582300" cy="1142100"/>
          </a:xfrm>
          <a:prstGeom prst="rect">
            <a:avLst/>
          </a:prstGeom>
          <a:solidFill>
            <a:schemeClr val="lt1"/>
          </a:solidFill>
          <a:ln>
            <a:noFill/>
          </a:ln>
        </p:spPr>
        <p:txBody>
          <a:bodyPr anchorCtr="0" anchor="t" bIns="0" lIns="0" spcFirstLastPara="1" rIns="0" wrap="square" tIns="0">
            <a:spAutoFit/>
          </a:bodyPr>
          <a:lstStyle/>
          <a:p>
            <a:pPr indent="0" lvl="0" marL="12700" rtl="0" algn="l">
              <a:spcBef>
                <a:spcPts val="0"/>
              </a:spcBef>
              <a:spcAft>
                <a:spcPts val="0"/>
              </a:spcAft>
              <a:buClr>
                <a:schemeClr val="dk1"/>
              </a:buClr>
              <a:buFont typeface="Arial"/>
              <a:buNone/>
            </a:pPr>
            <a:r>
              <a:rPr lang="en-US" sz="1800">
                <a:solidFill>
                  <a:schemeClr val="dk1"/>
                </a:solidFill>
                <a:latin typeface="Century Gothic"/>
                <a:ea typeface="Century Gothic"/>
                <a:cs typeface="Century Gothic"/>
                <a:sym typeface="Century Gothic"/>
              </a:rPr>
              <a:t>SW-MSA</a:t>
            </a:r>
            <a:endParaRPr sz="1800">
              <a:solidFill>
                <a:schemeClr val="dk1"/>
              </a:solidFill>
              <a:latin typeface="Century Gothic"/>
              <a:ea typeface="Century Gothic"/>
              <a:cs typeface="Century Gothic"/>
              <a:sym typeface="Century Gothic"/>
            </a:endParaRPr>
          </a:p>
          <a:p>
            <a:pPr indent="0" lvl="0" marL="44450" rtl="0" algn="l">
              <a:lnSpc>
                <a:spcPct val="106111"/>
              </a:lnSpc>
              <a:spcBef>
                <a:spcPts val="0"/>
              </a:spcBef>
              <a:spcAft>
                <a:spcPts val="0"/>
              </a:spcAft>
              <a:buNone/>
            </a:pPr>
            <a:r>
              <a:rPr lang="en-US" sz="1800">
                <a:solidFill>
                  <a:schemeClr val="dk1"/>
                </a:solidFill>
                <a:latin typeface="Overlock"/>
                <a:ea typeface="Overlock"/>
                <a:cs typeface="Overlock"/>
                <a:sym typeface="Overlock"/>
              </a:rPr>
              <a:t>The</a:t>
            </a:r>
            <a:r>
              <a:rPr lang="en-US" sz="1800">
                <a:solidFill>
                  <a:schemeClr val="dk1"/>
                </a:solidFill>
                <a:latin typeface="Times New Roman"/>
                <a:ea typeface="Times New Roman"/>
                <a:cs typeface="Times New Roman"/>
                <a:sym typeface="Times New Roman"/>
              </a:rPr>
              <a:t> </a:t>
            </a:r>
            <a:r>
              <a:rPr lang="en-US" sz="1800">
                <a:solidFill>
                  <a:schemeClr val="dk1"/>
                </a:solidFill>
                <a:latin typeface="Overlock"/>
                <a:ea typeface="Overlock"/>
                <a:cs typeface="Overlock"/>
                <a:sym typeface="Overlock"/>
              </a:rPr>
              <a:t>approach </a:t>
            </a:r>
            <a:r>
              <a:rPr lang="en-US" sz="1800">
                <a:latin typeface="Overlock"/>
                <a:ea typeface="Overlock"/>
                <a:cs typeface="Overlock"/>
                <a:sym typeface="Overlock"/>
              </a:rPr>
              <a:t>introduces</a:t>
            </a:r>
            <a:r>
              <a:rPr lang="en-US" sz="1800">
                <a:latin typeface="Times New Roman"/>
                <a:ea typeface="Times New Roman"/>
                <a:cs typeface="Times New Roman"/>
                <a:sym typeface="Times New Roman"/>
              </a:rPr>
              <a:t> </a:t>
            </a:r>
            <a:r>
              <a:rPr lang="en-US" sz="1800">
                <a:highlight>
                  <a:srgbClr val="FFC000"/>
                </a:highlight>
                <a:latin typeface="Overlock"/>
                <a:ea typeface="Overlock"/>
                <a:cs typeface="Overlock"/>
                <a:sym typeface="Overlock"/>
              </a:rPr>
              <a:t>connections </a:t>
            </a:r>
            <a:r>
              <a:rPr lang="en-US" sz="1800">
                <a:solidFill>
                  <a:schemeClr val="dk1"/>
                </a:solidFill>
                <a:highlight>
                  <a:srgbClr val="FFC000"/>
                </a:highlight>
                <a:latin typeface="Overlock"/>
                <a:ea typeface="Overlock"/>
                <a:cs typeface="Overlock"/>
                <a:sym typeface="Overlock"/>
              </a:rPr>
              <a:t>between</a:t>
            </a:r>
            <a:r>
              <a:rPr lang="en-US" sz="1800">
                <a:solidFill>
                  <a:schemeClr val="dk1"/>
                </a:solidFill>
                <a:highlight>
                  <a:srgbClr val="FFC000"/>
                </a:highlight>
                <a:latin typeface="Times New Roman"/>
                <a:ea typeface="Times New Roman"/>
                <a:cs typeface="Times New Roman"/>
                <a:sym typeface="Times New Roman"/>
              </a:rPr>
              <a:t> </a:t>
            </a:r>
            <a:r>
              <a:rPr lang="en-US" sz="1800">
                <a:solidFill>
                  <a:schemeClr val="dk1"/>
                </a:solidFill>
                <a:highlight>
                  <a:srgbClr val="FFC000"/>
                </a:highlight>
                <a:latin typeface="Overlock"/>
                <a:ea typeface="Overlock"/>
                <a:cs typeface="Overlock"/>
                <a:sym typeface="Overlock"/>
              </a:rPr>
              <a:t>neighboring</a:t>
            </a:r>
            <a:r>
              <a:rPr lang="en-US" sz="1800">
                <a:solidFill>
                  <a:schemeClr val="dk1"/>
                </a:solidFill>
                <a:latin typeface="Times New Roman"/>
                <a:ea typeface="Times New Roman"/>
                <a:cs typeface="Times New Roman"/>
                <a:sym typeface="Times New Roman"/>
              </a:rPr>
              <a:t> </a:t>
            </a:r>
            <a:r>
              <a:rPr lang="en-US" sz="1800">
                <a:solidFill>
                  <a:schemeClr val="dk1"/>
                </a:solidFill>
                <a:latin typeface="Overlock"/>
                <a:ea typeface="Overlock"/>
                <a:cs typeface="Overlock"/>
                <a:sym typeface="Overlock"/>
              </a:rPr>
              <a:t>non-overlapping</a:t>
            </a:r>
            <a:r>
              <a:rPr lang="en-US" sz="1800">
                <a:solidFill>
                  <a:schemeClr val="dk1"/>
                </a:solidFill>
                <a:latin typeface="Times New Roman"/>
                <a:ea typeface="Times New Roman"/>
                <a:cs typeface="Times New Roman"/>
                <a:sym typeface="Times New Roman"/>
              </a:rPr>
              <a:t> </a:t>
            </a:r>
            <a:r>
              <a:rPr lang="en-US" sz="1800">
                <a:solidFill>
                  <a:schemeClr val="dk1"/>
                </a:solidFill>
                <a:latin typeface="Overlock"/>
                <a:ea typeface="Overlock"/>
                <a:cs typeface="Overlock"/>
                <a:sym typeface="Overlock"/>
              </a:rPr>
              <a:t>windows</a:t>
            </a:r>
            <a:r>
              <a:rPr lang="en-US" sz="1800">
                <a:solidFill>
                  <a:schemeClr val="dk1"/>
                </a:solidFill>
                <a:latin typeface="Times New Roman"/>
                <a:ea typeface="Times New Roman"/>
                <a:cs typeface="Times New Roman"/>
                <a:sym typeface="Times New Roman"/>
              </a:rPr>
              <a:t> </a:t>
            </a:r>
            <a:r>
              <a:rPr lang="en-US" sz="1800">
                <a:solidFill>
                  <a:schemeClr val="dk1"/>
                </a:solidFill>
                <a:latin typeface="Overlock"/>
                <a:ea typeface="Overlock"/>
                <a:cs typeface="Overlock"/>
                <a:sym typeface="Overlock"/>
              </a:rPr>
              <a:t>in</a:t>
            </a:r>
            <a:r>
              <a:rPr lang="en-US" sz="1800">
                <a:solidFill>
                  <a:schemeClr val="dk1"/>
                </a:solidFill>
                <a:latin typeface="Times New Roman"/>
                <a:ea typeface="Times New Roman"/>
                <a:cs typeface="Times New Roman"/>
                <a:sym typeface="Times New Roman"/>
              </a:rPr>
              <a:t> </a:t>
            </a:r>
            <a:r>
              <a:rPr lang="en-US" sz="1800">
                <a:solidFill>
                  <a:schemeClr val="dk1"/>
                </a:solidFill>
                <a:latin typeface="Overlock"/>
                <a:ea typeface="Overlock"/>
                <a:cs typeface="Overlock"/>
                <a:sym typeface="Overlock"/>
              </a:rPr>
              <a:t>the</a:t>
            </a:r>
            <a:r>
              <a:rPr lang="en-US" sz="1800">
                <a:solidFill>
                  <a:schemeClr val="dk1"/>
                </a:solidFill>
                <a:latin typeface="Times New Roman"/>
                <a:ea typeface="Times New Roman"/>
                <a:cs typeface="Times New Roman"/>
                <a:sym typeface="Times New Roman"/>
              </a:rPr>
              <a:t> </a:t>
            </a:r>
            <a:r>
              <a:rPr lang="en-US" sz="1800">
                <a:solidFill>
                  <a:schemeClr val="dk1"/>
                </a:solidFill>
                <a:latin typeface="Overlock"/>
                <a:ea typeface="Overlock"/>
                <a:cs typeface="Overlock"/>
                <a:sym typeface="Overlock"/>
              </a:rPr>
              <a:t>previous</a:t>
            </a:r>
            <a:r>
              <a:rPr lang="en-US" sz="1800">
                <a:solidFill>
                  <a:schemeClr val="dk1"/>
                </a:solidFill>
                <a:latin typeface="Times New Roman"/>
                <a:ea typeface="Times New Roman"/>
                <a:cs typeface="Times New Roman"/>
                <a:sym typeface="Times New Roman"/>
              </a:rPr>
              <a:t> </a:t>
            </a:r>
            <a:r>
              <a:rPr lang="en-US" sz="1800">
                <a:solidFill>
                  <a:schemeClr val="dk1"/>
                </a:solidFill>
                <a:latin typeface="Overlock"/>
                <a:ea typeface="Overlock"/>
                <a:cs typeface="Overlock"/>
                <a:sym typeface="Overlock"/>
              </a:rPr>
              <a:t>layer.</a:t>
            </a:r>
            <a:endParaRPr sz="1800">
              <a:latin typeface="Overlock"/>
              <a:ea typeface="Overlock"/>
              <a:cs typeface="Overlock"/>
              <a:sym typeface="Overlo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0" name="Shape 350"/>
        <p:cNvGrpSpPr/>
        <p:nvPr/>
      </p:nvGrpSpPr>
      <p:grpSpPr>
        <a:xfrm>
          <a:off x="0" y="0"/>
          <a:ext cx="0" cy="0"/>
          <a:chOff x="0" y="0"/>
          <a:chExt cx="0" cy="0"/>
        </a:xfrm>
      </p:grpSpPr>
      <p:sp>
        <p:nvSpPr>
          <p:cNvPr id="351" name="Google Shape;351;p15"/>
          <p:cNvSpPr txBox="1"/>
          <p:nvPr/>
        </p:nvSpPr>
        <p:spPr>
          <a:xfrm>
            <a:off x="11810593" y="6421630"/>
            <a:ext cx="18097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15</a:t>
            </a:r>
            <a:endParaRPr sz="1200">
              <a:latin typeface="Calibri"/>
              <a:ea typeface="Calibri"/>
              <a:cs typeface="Calibri"/>
              <a:sym typeface="Calibri"/>
            </a:endParaRPr>
          </a:p>
        </p:txBody>
      </p:sp>
      <p:sp>
        <p:nvSpPr>
          <p:cNvPr id="352" name="Google Shape;352;p15"/>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353" name="Google Shape;353;p15"/>
          <p:cNvSpPr txBox="1"/>
          <p:nvPr>
            <p:ph type="title"/>
          </p:nvPr>
        </p:nvSpPr>
        <p:spPr>
          <a:xfrm>
            <a:off x="785863" y="553211"/>
            <a:ext cx="6878320" cy="4724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Shifted</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Window</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based</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Self-Attention</a:t>
            </a:r>
            <a:endParaRPr sz="2800">
              <a:latin typeface="Overlock"/>
              <a:ea typeface="Overlock"/>
              <a:cs typeface="Overlock"/>
              <a:sym typeface="Overlock"/>
            </a:endParaRPr>
          </a:p>
        </p:txBody>
      </p:sp>
      <p:grpSp>
        <p:nvGrpSpPr>
          <p:cNvPr id="354" name="Google Shape;354;p15"/>
          <p:cNvGrpSpPr/>
          <p:nvPr/>
        </p:nvGrpSpPr>
        <p:grpSpPr>
          <a:xfrm>
            <a:off x="3049942" y="3588852"/>
            <a:ext cx="5564260" cy="2093208"/>
            <a:chOff x="3049942" y="3588852"/>
            <a:chExt cx="5564260" cy="2093208"/>
          </a:xfrm>
        </p:grpSpPr>
        <p:pic>
          <p:nvPicPr>
            <p:cNvPr id="355" name="Google Shape;355;p15"/>
            <p:cNvPicPr preferRelativeResize="0"/>
            <p:nvPr/>
          </p:nvPicPr>
          <p:blipFill rotWithShape="1">
            <a:blip r:embed="rId3">
              <a:alphaModFix/>
            </a:blip>
            <a:srcRect b="0" l="0" r="0" t="0"/>
            <a:stretch/>
          </p:blipFill>
          <p:spPr>
            <a:xfrm>
              <a:off x="3049942" y="3588852"/>
              <a:ext cx="5564260" cy="2093208"/>
            </a:xfrm>
            <a:prstGeom prst="rect">
              <a:avLst/>
            </a:prstGeom>
            <a:noFill/>
            <a:ln>
              <a:noFill/>
            </a:ln>
          </p:spPr>
        </p:pic>
        <p:sp>
          <p:nvSpPr>
            <p:cNvPr id="356" name="Google Shape;356;p15"/>
            <p:cNvSpPr/>
            <p:nvPr/>
          </p:nvSpPr>
          <p:spPr>
            <a:xfrm>
              <a:off x="4129113" y="3948975"/>
              <a:ext cx="2944495" cy="1146810"/>
            </a:xfrm>
            <a:custGeom>
              <a:rect b="b" l="l" r="r" t="t"/>
              <a:pathLst>
                <a:path extrusionOk="0" h="1146810" w="2944495">
                  <a:moveTo>
                    <a:pt x="676821" y="663117"/>
                  </a:moveTo>
                  <a:lnTo>
                    <a:pt x="574078" y="161251"/>
                  </a:lnTo>
                </a:path>
                <a:path extrusionOk="0" h="1146810" w="2944495">
                  <a:moveTo>
                    <a:pt x="676821" y="663117"/>
                  </a:moveTo>
                  <a:lnTo>
                    <a:pt x="365328" y="38519"/>
                  </a:lnTo>
                </a:path>
                <a:path extrusionOk="0" h="1146810" w="2944495">
                  <a:moveTo>
                    <a:pt x="675678" y="660958"/>
                  </a:moveTo>
                  <a:lnTo>
                    <a:pt x="6527" y="0"/>
                  </a:lnTo>
                </a:path>
                <a:path extrusionOk="0" h="1146810" w="2944495">
                  <a:moveTo>
                    <a:pt x="669137" y="648525"/>
                  </a:moveTo>
                  <a:lnTo>
                    <a:pt x="0" y="370205"/>
                  </a:lnTo>
                </a:path>
                <a:path extrusionOk="0" h="1146810" w="2944495">
                  <a:moveTo>
                    <a:pt x="675678" y="660958"/>
                  </a:moveTo>
                  <a:lnTo>
                    <a:pt x="365328" y="648525"/>
                  </a:lnTo>
                </a:path>
                <a:path extrusionOk="0" h="1146810" w="2944495">
                  <a:moveTo>
                    <a:pt x="2922054" y="716610"/>
                  </a:moveTo>
                  <a:lnTo>
                    <a:pt x="2665437" y="463981"/>
                  </a:lnTo>
                </a:path>
                <a:path extrusionOk="0" h="1146810" w="2944495">
                  <a:moveTo>
                    <a:pt x="2922054" y="724420"/>
                  </a:moveTo>
                  <a:lnTo>
                    <a:pt x="2646324" y="660958"/>
                  </a:lnTo>
                </a:path>
                <a:path extrusionOk="0" h="1146810" w="2944495">
                  <a:moveTo>
                    <a:pt x="2944393" y="716610"/>
                  </a:moveTo>
                  <a:lnTo>
                    <a:pt x="2646324" y="894181"/>
                  </a:lnTo>
                </a:path>
                <a:path extrusionOk="0" h="1146810" w="2944495">
                  <a:moveTo>
                    <a:pt x="2922054" y="724420"/>
                  </a:moveTo>
                  <a:lnTo>
                    <a:pt x="2646324" y="1118171"/>
                  </a:lnTo>
                </a:path>
                <a:path extrusionOk="0" h="1146810" w="2944495">
                  <a:moveTo>
                    <a:pt x="2922054" y="724420"/>
                  </a:moveTo>
                  <a:lnTo>
                    <a:pt x="2800832" y="1146810"/>
                  </a:lnTo>
                </a:path>
              </a:pathLst>
            </a:custGeom>
            <a:noFill/>
            <a:ln cap="flat" cmpd="sng" w="28575">
              <a:solidFill>
                <a:srgbClr val="00289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57" name="Google Shape;357;p15"/>
          <p:cNvSpPr txBox="1"/>
          <p:nvPr>
            <p:ph idx="1" type="body"/>
          </p:nvPr>
        </p:nvSpPr>
        <p:spPr>
          <a:xfrm>
            <a:off x="700150" y="1311925"/>
            <a:ext cx="10729800" cy="1980300"/>
          </a:xfrm>
          <a:prstGeom prst="rect">
            <a:avLst/>
          </a:prstGeom>
          <a:noFill/>
          <a:ln>
            <a:noFill/>
          </a:ln>
        </p:spPr>
        <p:txBody>
          <a:bodyPr anchorCtr="0" anchor="t" bIns="0" lIns="0" spcFirstLastPara="1" rIns="0" wrap="square" tIns="9525">
            <a:spAutoFit/>
          </a:bodyPr>
          <a:lstStyle/>
          <a:p>
            <a:pPr indent="0" lvl="0" marL="12700" marR="360045" rtl="0" algn="l">
              <a:lnSpc>
                <a:spcPct val="101099"/>
              </a:lnSpc>
              <a:spcBef>
                <a:spcPts val="0"/>
              </a:spcBef>
              <a:spcAft>
                <a:spcPts val="0"/>
              </a:spcAft>
              <a:buNone/>
            </a:pPr>
            <a:r>
              <a:rPr lang="en-US">
                <a:highlight>
                  <a:srgbClr val="F1C232"/>
                </a:highlight>
              </a:rPr>
              <a:t>Self-attention</a:t>
            </a:r>
            <a:r>
              <a:rPr lang="en-US">
                <a:highlight>
                  <a:srgbClr val="F1C232"/>
                </a:highlight>
                <a:latin typeface="Times New Roman"/>
                <a:ea typeface="Times New Roman"/>
                <a:cs typeface="Times New Roman"/>
                <a:sym typeface="Times New Roman"/>
              </a:rPr>
              <a:t> </a:t>
            </a:r>
            <a:r>
              <a:rPr lang="en-US">
                <a:highlight>
                  <a:srgbClr val="F1C232"/>
                </a:highlight>
              </a:rPr>
              <a:t>is</a:t>
            </a:r>
            <a:r>
              <a:rPr lang="en-US">
                <a:highlight>
                  <a:srgbClr val="F1C232"/>
                </a:highlight>
                <a:latin typeface="Times New Roman"/>
                <a:ea typeface="Times New Roman"/>
                <a:cs typeface="Times New Roman"/>
                <a:sym typeface="Times New Roman"/>
              </a:rPr>
              <a:t> </a:t>
            </a:r>
            <a:r>
              <a:rPr lang="en-US">
                <a:highlight>
                  <a:srgbClr val="F1C232"/>
                </a:highlight>
              </a:rPr>
              <a:t>applied</a:t>
            </a:r>
            <a:r>
              <a:rPr lang="en-US">
                <a:highlight>
                  <a:srgbClr val="F1C232"/>
                </a:highlight>
                <a:latin typeface="Times New Roman"/>
                <a:ea typeface="Times New Roman"/>
                <a:cs typeface="Times New Roman"/>
                <a:sym typeface="Times New Roman"/>
              </a:rPr>
              <a:t> </a:t>
            </a:r>
            <a:r>
              <a:rPr lang="en-US">
                <a:highlight>
                  <a:srgbClr val="F1C232"/>
                </a:highlight>
              </a:rPr>
              <a:t>on</a:t>
            </a:r>
            <a:r>
              <a:rPr lang="en-US">
                <a:highlight>
                  <a:srgbClr val="F1C232"/>
                </a:highlight>
                <a:latin typeface="Times New Roman"/>
                <a:ea typeface="Times New Roman"/>
                <a:cs typeface="Times New Roman"/>
                <a:sym typeface="Times New Roman"/>
              </a:rPr>
              <a:t> </a:t>
            </a:r>
            <a:r>
              <a:rPr lang="en-US">
                <a:highlight>
                  <a:srgbClr val="F1C232"/>
                </a:highlight>
              </a:rPr>
              <a:t>each</a:t>
            </a:r>
            <a:r>
              <a:rPr lang="en-US">
                <a:highlight>
                  <a:srgbClr val="F1C232"/>
                </a:highlight>
                <a:latin typeface="Times New Roman"/>
                <a:ea typeface="Times New Roman"/>
                <a:cs typeface="Times New Roman"/>
                <a:sym typeface="Times New Roman"/>
              </a:rPr>
              <a:t> </a:t>
            </a:r>
            <a:r>
              <a:rPr lang="en-US">
                <a:highlight>
                  <a:srgbClr val="F1C232"/>
                </a:highlight>
              </a:rPr>
              <a:t>patch</a:t>
            </a:r>
            <a:r>
              <a:rPr lang="en-US"/>
              <a:t> (window).</a:t>
            </a:r>
            <a:r>
              <a:rPr lang="en-US">
                <a:latin typeface="Times New Roman"/>
                <a:ea typeface="Times New Roman"/>
                <a:cs typeface="Times New Roman"/>
                <a:sym typeface="Times New Roman"/>
              </a:rPr>
              <a:t> </a:t>
            </a:r>
            <a:r>
              <a:rPr lang="en-US"/>
              <a:t>In</a:t>
            </a:r>
            <a:r>
              <a:rPr lang="en-US">
                <a:latin typeface="Times New Roman"/>
                <a:ea typeface="Times New Roman"/>
                <a:cs typeface="Times New Roman"/>
                <a:sym typeface="Times New Roman"/>
              </a:rPr>
              <a:t> </a:t>
            </a:r>
            <a:r>
              <a:rPr lang="en-US"/>
              <a:t>layer</a:t>
            </a:r>
            <a:r>
              <a:rPr lang="en-US">
                <a:latin typeface="Times New Roman"/>
                <a:ea typeface="Times New Roman"/>
                <a:cs typeface="Times New Roman"/>
                <a:sym typeface="Times New Roman"/>
              </a:rPr>
              <a:t> </a:t>
            </a:r>
            <a:r>
              <a:rPr lang="en-US"/>
              <a:t>l</a:t>
            </a:r>
            <a:r>
              <a:rPr lang="en-US">
                <a:latin typeface="Times New Roman"/>
                <a:ea typeface="Times New Roman"/>
                <a:cs typeface="Times New Roman"/>
                <a:sym typeface="Times New Roman"/>
              </a:rPr>
              <a:t> </a:t>
            </a:r>
            <a:r>
              <a:rPr lang="en-US"/>
              <a:t>(left),</a:t>
            </a:r>
            <a:r>
              <a:rPr lang="en-US">
                <a:latin typeface="Times New Roman"/>
                <a:ea typeface="Times New Roman"/>
                <a:cs typeface="Times New Roman"/>
                <a:sym typeface="Times New Roman"/>
              </a:rPr>
              <a:t> </a:t>
            </a:r>
            <a:r>
              <a:rPr lang="en-US"/>
              <a:t>a</a:t>
            </a:r>
            <a:r>
              <a:rPr lang="en-US">
                <a:latin typeface="Times New Roman"/>
                <a:ea typeface="Times New Roman"/>
                <a:cs typeface="Times New Roman"/>
                <a:sym typeface="Times New Roman"/>
              </a:rPr>
              <a:t> </a:t>
            </a:r>
            <a:r>
              <a:rPr lang="en-US"/>
              <a:t>regular</a:t>
            </a:r>
            <a:r>
              <a:rPr lang="en-US">
                <a:latin typeface="Times New Roman"/>
                <a:ea typeface="Times New Roman"/>
                <a:cs typeface="Times New Roman"/>
                <a:sym typeface="Times New Roman"/>
              </a:rPr>
              <a:t> </a:t>
            </a:r>
            <a:r>
              <a:rPr lang="en-US"/>
              <a:t>window</a:t>
            </a:r>
            <a:r>
              <a:rPr lang="en-US">
                <a:latin typeface="Times New Roman"/>
                <a:ea typeface="Times New Roman"/>
                <a:cs typeface="Times New Roman"/>
                <a:sym typeface="Times New Roman"/>
              </a:rPr>
              <a:t> </a:t>
            </a:r>
            <a:r>
              <a:rPr lang="en-US"/>
              <a:t>partitioning</a:t>
            </a:r>
            <a:r>
              <a:rPr lang="en-US">
                <a:latin typeface="Times New Roman"/>
                <a:ea typeface="Times New Roman"/>
                <a:cs typeface="Times New Roman"/>
                <a:sym typeface="Times New Roman"/>
              </a:rPr>
              <a:t> </a:t>
            </a:r>
            <a:r>
              <a:rPr lang="en-US"/>
              <a:t>scheme</a:t>
            </a:r>
            <a:r>
              <a:rPr lang="en-US">
                <a:latin typeface="Times New Roman"/>
                <a:ea typeface="Times New Roman"/>
                <a:cs typeface="Times New Roman"/>
                <a:sym typeface="Times New Roman"/>
              </a:rPr>
              <a:t> </a:t>
            </a:r>
            <a:r>
              <a:rPr lang="en-US"/>
              <a:t>is</a:t>
            </a:r>
            <a:r>
              <a:rPr lang="en-US">
                <a:latin typeface="Times New Roman"/>
                <a:ea typeface="Times New Roman"/>
                <a:cs typeface="Times New Roman"/>
                <a:sym typeface="Times New Roman"/>
              </a:rPr>
              <a:t> </a:t>
            </a:r>
            <a:r>
              <a:rPr lang="en-US"/>
              <a:t>adopted,</a:t>
            </a:r>
            <a:r>
              <a:rPr lang="en-US">
                <a:latin typeface="Times New Roman"/>
                <a:ea typeface="Times New Roman"/>
                <a:cs typeface="Times New Roman"/>
                <a:sym typeface="Times New Roman"/>
              </a:rPr>
              <a:t> </a:t>
            </a:r>
            <a:r>
              <a:rPr lang="en-US"/>
              <a:t>and</a:t>
            </a:r>
            <a:r>
              <a:rPr lang="en-US">
                <a:latin typeface="Times New Roman"/>
                <a:ea typeface="Times New Roman"/>
                <a:cs typeface="Times New Roman"/>
                <a:sym typeface="Times New Roman"/>
              </a:rPr>
              <a:t> </a:t>
            </a:r>
            <a:r>
              <a:rPr lang="en-US"/>
              <a:t>self-attention</a:t>
            </a:r>
            <a:r>
              <a:rPr lang="en-US">
                <a:latin typeface="Times New Roman"/>
                <a:ea typeface="Times New Roman"/>
                <a:cs typeface="Times New Roman"/>
                <a:sym typeface="Times New Roman"/>
              </a:rPr>
              <a:t> </a:t>
            </a:r>
            <a:r>
              <a:rPr lang="en-US"/>
              <a:t>is</a:t>
            </a:r>
            <a:r>
              <a:rPr lang="en-US">
                <a:latin typeface="Times New Roman"/>
                <a:ea typeface="Times New Roman"/>
                <a:cs typeface="Times New Roman"/>
                <a:sym typeface="Times New Roman"/>
              </a:rPr>
              <a:t> </a:t>
            </a:r>
            <a:r>
              <a:rPr lang="en-US"/>
              <a:t>computed</a:t>
            </a:r>
            <a:r>
              <a:rPr lang="en-US">
                <a:latin typeface="Times New Roman"/>
                <a:ea typeface="Times New Roman"/>
                <a:cs typeface="Times New Roman"/>
                <a:sym typeface="Times New Roman"/>
              </a:rPr>
              <a:t> </a:t>
            </a:r>
            <a:r>
              <a:rPr lang="en-US"/>
              <a:t>within</a:t>
            </a:r>
            <a:r>
              <a:rPr lang="en-US">
                <a:latin typeface="Times New Roman"/>
                <a:ea typeface="Times New Roman"/>
                <a:cs typeface="Times New Roman"/>
                <a:sym typeface="Times New Roman"/>
              </a:rPr>
              <a:t> </a:t>
            </a:r>
            <a:r>
              <a:rPr lang="en-US"/>
              <a:t>each</a:t>
            </a:r>
            <a:r>
              <a:rPr lang="en-US">
                <a:latin typeface="Times New Roman"/>
                <a:ea typeface="Times New Roman"/>
                <a:cs typeface="Times New Roman"/>
                <a:sym typeface="Times New Roman"/>
              </a:rPr>
              <a:t> </a:t>
            </a:r>
            <a:r>
              <a:rPr lang="en-US"/>
              <a:t>window.</a:t>
            </a:r>
            <a:endParaRPr/>
          </a:p>
          <a:p>
            <a:pPr indent="0" lvl="0" marL="0" rtl="0" algn="l">
              <a:lnSpc>
                <a:spcPct val="100000"/>
              </a:lnSpc>
              <a:spcBef>
                <a:spcPts val="25"/>
              </a:spcBef>
              <a:spcAft>
                <a:spcPts val="0"/>
              </a:spcAft>
              <a:buNone/>
            </a:pPr>
            <a:r>
              <a:t/>
            </a:r>
            <a:endParaRPr sz="1850"/>
          </a:p>
          <a:p>
            <a:pPr indent="0" lvl="0" marL="12700" marR="5080" rtl="0" algn="l">
              <a:lnSpc>
                <a:spcPct val="101699"/>
              </a:lnSpc>
              <a:spcBef>
                <a:spcPts val="0"/>
              </a:spcBef>
              <a:spcAft>
                <a:spcPts val="0"/>
              </a:spcAft>
              <a:buNone/>
            </a:pPr>
            <a:r>
              <a:rPr lang="en-US"/>
              <a:t>Then,</a:t>
            </a:r>
            <a:r>
              <a:rPr lang="en-US">
                <a:latin typeface="Times New Roman"/>
                <a:ea typeface="Times New Roman"/>
                <a:cs typeface="Times New Roman"/>
                <a:sym typeface="Times New Roman"/>
              </a:rPr>
              <a:t> </a:t>
            </a:r>
            <a:r>
              <a:rPr lang="en-US"/>
              <a:t>the</a:t>
            </a:r>
            <a:r>
              <a:rPr lang="en-US">
                <a:latin typeface="Times New Roman"/>
                <a:ea typeface="Times New Roman"/>
                <a:cs typeface="Times New Roman"/>
                <a:sym typeface="Times New Roman"/>
              </a:rPr>
              <a:t> </a:t>
            </a:r>
            <a:r>
              <a:rPr lang="en-US">
                <a:highlight>
                  <a:srgbClr val="F1C232"/>
                </a:highlight>
              </a:rPr>
              <a:t>windows</a:t>
            </a:r>
            <a:r>
              <a:rPr lang="en-US">
                <a:highlight>
                  <a:srgbClr val="F1C232"/>
                </a:highlight>
                <a:latin typeface="Times New Roman"/>
                <a:ea typeface="Times New Roman"/>
                <a:cs typeface="Times New Roman"/>
                <a:sym typeface="Times New Roman"/>
              </a:rPr>
              <a:t> </a:t>
            </a:r>
            <a:r>
              <a:rPr lang="en-US">
                <a:highlight>
                  <a:srgbClr val="F1C232"/>
                </a:highlight>
              </a:rPr>
              <a:t>are</a:t>
            </a:r>
            <a:r>
              <a:rPr lang="en-US">
                <a:highlight>
                  <a:srgbClr val="F1C232"/>
                </a:highlight>
                <a:latin typeface="Times New Roman"/>
                <a:ea typeface="Times New Roman"/>
                <a:cs typeface="Times New Roman"/>
                <a:sym typeface="Times New Roman"/>
              </a:rPr>
              <a:t> </a:t>
            </a:r>
            <a:r>
              <a:rPr lang="en-US">
                <a:highlight>
                  <a:srgbClr val="F1C232"/>
                </a:highlight>
              </a:rPr>
              <a:t>shifted,</a:t>
            </a:r>
            <a:r>
              <a:rPr lang="en-US">
                <a:latin typeface="Times New Roman"/>
                <a:ea typeface="Times New Roman"/>
                <a:cs typeface="Times New Roman"/>
                <a:sym typeface="Times New Roman"/>
              </a:rPr>
              <a:t> </a:t>
            </a:r>
            <a:r>
              <a:rPr lang="en-US"/>
              <a:t>resulting</a:t>
            </a:r>
            <a:r>
              <a:rPr lang="en-US">
                <a:latin typeface="Times New Roman"/>
                <a:ea typeface="Times New Roman"/>
                <a:cs typeface="Times New Roman"/>
                <a:sym typeface="Times New Roman"/>
              </a:rPr>
              <a:t> </a:t>
            </a:r>
            <a:r>
              <a:rPr lang="en-US"/>
              <a:t>in</a:t>
            </a:r>
            <a:r>
              <a:rPr lang="en-US">
                <a:latin typeface="Times New Roman"/>
                <a:ea typeface="Times New Roman"/>
                <a:cs typeface="Times New Roman"/>
                <a:sym typeface="Times New Roman"/>
              </a:rPr>
              <a:t> </a:t>
            </a:r>
            <a:r>
              <a:rPr lang="en-US"/>
              <a:t>a</a:t>
            </a:r>
            <a:r>
              <a:rPr lang="en-US">
                <a:latin typeface="Times New Roman"/>
                <a:ea typeface="Times New Roman"/>
                <a:cs typeface="Times New Roman"/>
                <a:sym typeface="Times New Roman"/>
              </a:rPr>
              <a:t> </a:t>
            </a:r>
            <a:r>
              <a:rPr lang="en-US"/>
              <a:t>new</a:t>
            </a:r>
            <a:r>
              <a:rPr lang="en-US">
                <a:latin typeface="Times New Roman"/>
                <a:ea typeface="Times New Roman"/>
                <a:cs typeface="Times New Roman"/>
                <a:sym typeface="Times New Roman"/>
              </a:rPr>
              <a:t> </a:t>
            </a:r>
            <a:r>
              <a:rPr lang="en-US"/>
              <a:t>window</a:t>
            </a:r>
            <a:r>
              <a:rPr lang="en-US">
                <a:latin typeface="Times New Roman"/>
                <a:ea typeface="Times New Roman"/>
                <a:cs typeface="Times New Roman"/>
                <a:sym typeface="Times New Roman"/>
              </a:rPr>
              <a:t> </a:t>
            </a:r>
            <a:r>
              <a:rPr lang="en-US"/>
              <a:t>configuration</a:t>
            </a:r>
            <a:r>
              <a:rPr lang="en-US">
                <a:latin typeface="Times New Roman"/>
                <a:ea typeface="Times New Roman"/>
                <a:cs typeface="Times New Roman"/>
                <a:sym typeface="Times New Roman"/>
              </a:rPr>
              <a:t> </a:t>
            </a:r>
            <a:r>
              <a:rPr lang="en-US"/>
              <a:t>to</a:t>
            </a:r>
            <a:r>
              <a:rPr lang="en-US">
                <a:latin typeface="Times New Roman"/>
                <a:ea typeface="Times New Roman"/>
                <a:cs typeface="Times New Roman"/>
                <a:sym typeface="Times New Roman"/>
              </a:rPr>
              <a:t> </a:t>
            </a:r>
            <a:r>
              <a:rPr lang="en-US"/>
              <a:t>apply</a:t>
            </a:r>
            <a:r>
              <a:rPr lang="en-US">
                <a:latin typeface="Times New Roman"/>
                <a:ea typeface="Times New Roman"/>
                <a:cs typeface="Times New Roman"/>
                <a:sym typeface="Times New Roman"/>
              </a:rPr>
              <a:t> </a:t>
            </a:r>
            <a:r>
              <a:rPr lang="en-US"/>
              <a:t>self-attention</a:t>
            </a:r>
            <a:r>
              <a:rPr lang="en-US">
                <a:latin typeface="Times New Roman"/>
                <a:ea typeface="Times New Roman"/>
                <a:cs typeface="Times New Roman"/>
                <a:sym typeface="Times New Roman"/>
              </a:rPr>
              <a:t> </a:t>
            </a:r>
            <a:r>
              <a:rPr lang="en-US"/>
              <a:t>again.</a:t>
            </a:r>
            <a:endParaRPr/>
          </a:p>
          <a:p>
            <a:pPr indent="0" lvl="0" marL="12700" marR="5080" rtl="0" algn="l">
              <a:lnSpc>
                <a:spcPct val="101699"/>
              </a:lnSpc>
              <a:spcBef>
                <a:spcPts val="0"/>
              </a:spcBef>
              <a:spcAft>
                <a:spcPts val="0"/>
              </a:spcAft>
              <a:buNone/>
            </a:pPr>
            <a:r>
              <a:t/>
            </a:r>
            <a:endParaRPr>
              <a:latin typeface="Times New Roman"/>
              <a:ea typeface="Times New Roman"/>
              <a:cs typeface="Times New Roman"/>
              <a:sym typeface="Times New Roman"/>
            </a:endParaRPr>
          </a:p>
          <a:p>
            <a:pPr indent="0" lvl="0" marL="12700" marR="5080" rtl="0" algn="l">
              <a:lnSpc>
                <a:spcPct val="101699"/>
              </a:lnSpc>
              <a:spcBef>
                <a:spcPts val="0"/>
              </a:spcBef>
              <a:spcAft>
                <a:spcPts val="0"/>
              </a:spcAft>
              <a:buNone/>
            </a:pPr>
            <a:r>
              <a:rPr lang="en-US"/>
              <a:t>This</a:t>
            </a:r>
            <a:r>
              <a:rPr lang="en-US">
                <a:latin typeface="Times New Roman"/>
                <a:ea typeface="Times New Roman"/>
                <a:cs typeface="Times New Roman"/>
                <a:sym typeface="Times New Roman"/>
              </a:rPr>
              <a:t> </a:t>
            </a:r>
            <a:r>
              <a:rPr lang="en-US"/>
              <a:t>allows</a:t>
            </a:r>
            <a:r>
              <a:rPr lang="en-US">
                <a:latin typeface="Times New Roman"/>
                <a:ea typeface="Times New Roman"/>
                <a:cs typeface="Times New Roman"/>
                <a:sym typeface="Times New Roman"/>
              </a:rPr>
              <a:t> </a:t>
            </a:r>
            <a:r>
              <a:rPr lang="en-US"/>
              <a:t>the</a:t>
            </a:r>
            <a:r>
              <a:rPr lang="en-US">
                <a:latin typeface="Times New Roman"/>
                <a:ea typeface="Times New Roman"/>
                <a:cs typeface="Times New Roman"/>
                <a:sym typeface="Times New Roman"/>
              </a:rPr>
              <a:t> </a:t>
            </a:r>
            <a:r>
              <a:rPr lang="en-US"/>
              <a:t>creation</a:t>
            </a:r>
            <a:r>
              <a:rPr lang="en-US">
                <a:latin typeface="Times New Roman"/>
                <a:ea typeface="Times New Roman"/>
                <a:cs typeface="Times New Roman"/>
                <a:sym typeface="Times New Roman"/>
              </a:rPr>
              <a:t> </a:t>
            </a:r>
            <a:r>
              <a:rPr lang="en-US"/>
              <a:t>of</a:t>
            </a:r>
            <a:r>
              <a:rPr lang="en-US">
                <a:latin typeface="Times New Roman"/>
                <a:ea typeface="Times New Roman"/>
                <a:cs typeface="Times New Roman"/>
                <a:sym typeface="Times New Roman"/>
              </a:rPr>
              <a:t> </a:t>
            </a:r>
            <a:r>
              <a:rPr lang="en-US">
                <a:highlight>
                  <a:srgbClr val="F1C232"/>
                </a:highlight>
              </a:rPr>
              <a:t>connections</a:t>
            </a:r>
            <a:r>
              <a:rPr lang="en-US">
                <a:latin typeface="Times New Roman"/>
                <a:ea typeface="Times New Roman"/>
                <a:cs typeface="Times New Roman"/>
                <a:sym typeface="Times New Roman"/>
              </a:rPr>
              <a:t> </a:t>
            </a:r>
            <a:r>
              <a:rPr lang="en-US"/>
              <a:t>between</a:t>
            </a:r>
            <a:r>
              <a:rPr lang="en-US">
                <a:latin typeface="Times New Roman"/>
                <a:ea typeface="Times New Roman"/>
                <a:cs typeface="Times New Roman"/>
                <a:sym typeface="Times New Roman"/>
              </a:rPr>
              <a:t> </a:t>
            </a:r>
            <a:r>
              <a:rPr lang="en-US"/>
              <a:t>windows</a:t>
            </a:r>
            <a:r>
              <a:rPr lang="en-US">
                <a:latin typeface="Times New Roman"/>
                <a:ea typeface="Times New Roman"/>
                <a:cs typeface="Times New Roman"/>
                <a:sym typeface="Times New Roman"/>
              </a:rPr>
              <a:t> </a:t>
            </a:r>
            <a:r>
              <a:rPr lang="en-US"/>
              <a:t>while</a:t>
            </a:r>
            <a:r>
              <a:rPr lang="en-US">
                <a:latin typeface="Times New Roman"/>
                <a:ea typeface="Times New Roman"/>
                <a:cs typeface="Times New Roman"/>
                <a:sym typeface="Times New Roman"/>
              </a:rPr>
              <a:t> </a:t>
            </a:r>
            <a:r>
              <a:rPr lang="en-US">
                <a:highlight>
                  <a:srgbClr val="F1C232"/>
                </a:highlight>
              </a:rPr>
              <a:t>maintaining</a:t>
            </a:r>
            <a:r>
              <a:rPr lang="en-US">
                <a:highlight>
                  <a:srgbClr val="F1C232"/>
                </a:highlight>
                <a:latin typeface="Times New Roman"/>
                <a:ea typeface="Times New Roman"/>
                <a:cs typeface="Times New Roman"/>
                <a:sym typeface="Times New Roman"/>
              </a:rPr>
              <a:t> </a:t>
            </a:r>
            <a:r>
              <a:rPr lang="en-US">
                <a:highlight>
                  <a:srgbClr val="F1C232"/>
                </a:highlight>
              </a:rPr>
              <a:t>the</a:t>
            </a:r>
            <a:r>
              <a:rPr lang="en-US">
                <a:highlight>
                  <a:srgbClr val="F1C232"/>
                </a:highlight>
                <a:latin typeface="Times New Roman"/>
                <a:ea typeface="Times New Roman"/>
                <a:cs typeface="Times New Roman"/>
                <a:sym typeface="Times New Roman"/>
              </a:rPr>
              <a:t> </a:t>
            </a:r>
            <a:r>
              <a:rPr lang="en-US">
                <a:highlight>
                  <a:srgbClr val="F1C232"/>
                </a:highlight>
              </a:rPr>
              <a:t>computational</a:t>
            </a:r>
            <a:r>
              <a:rPr lang="en-US">
                <a:highlight>
                  <a:srgbClr val="F1C232"/>
                </a:highlight>
                <a:latin typeface="Times New Roman"/>
                <a:ea typeface="Times New Roman"/>
                <a:cs typeface="Times New Roman"/>
                <a:sym typeface="Times New Roman"/>
              </a:rPr>
              <a:t> </a:t>
            </a:r>
            <a:r>
              <a:rPr lang="en-US">
                <a:highlight>
                  <a:srgbClr val="F1C232"/>
                </a:highlight>
              </a:rPr>
              <a:t>efficiency</a:t>
            </a:r>
            <a:r>
              <a:rPr lang="en-US">
                <a:latin typeface="Times New Roman"/>
                <a:ea typeface="Times New Roman"/>
                <a:cs typeface="Times New Roman"/>
                <a:sym typeface="Times New Roman"/>
              </a:rPr>
              <a:t> </a:t>
            </a:r>
            <a:r>
              <a:rPr lang="en-US"/>
              <a:t>of</a:t>
            </a:r>
            <a:r>
              <a:rPr lang="en-US">
                <a:latin typeface="Times New Roman"/>
                <a:ea typeface="Times New Roman"/>
                <a:cs typeface="Times New Roman"/>
                <a:sym typeface="Times New Roman"/>
              </a:rPr>
              <a:t> </a:t>
            </a:r>
            <a:r>
              <a:rPr lang="en-US"/>
              <a:t>this</a:t>
            </a:r>
            <a:r>
              <a:rPr lang="en-US">
                <a:latin typeface="Times New Roman"/>
                <a:ea typeface="Times New Roman"/>
                <a:cs typeface="Times New Roman"/>
                <a:sym typeface="Times New Roman"/>
              </a:rPr>
              <a:t> </a:t>
            </a:r>
            <a:r>
              <a:rPr lang="en-US"/>
              <a:t>windowed</a:t>
            </a:r>
            <a:r>
              <a:rPr lang="en-US">
                <a:latin typeface="Times New Roman"/>
                <a:ea typeface="Times New Roman"/>
                <a:cs typeface="Times New Roman"/>
                <a:sym typeface="Times New Roman"/>
              </a:rPr>
              <a:t> </a:t>
            </a:r>
            <a:r>
              <a:rPr lang="en-US"/>
              <a:t>architecture.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1" name="Shape 361"/>
        <p:cNvGrpSpPr/>
        <p:nvPr/>
      </p:nvGrpSpPr>
      <p:grpSpPr>
        <a:xfrm>
          <a:off x="0" y="0"/>
          <a:ext cx="0" cy="0"/>
          <a:chOff x="0" y="0"/>
          <a:chExt cx="0" cy="0"/>
        </a:xfrm>
      </p:grpSpPr>
      <p:sp>
        <p:nvSpPr>
          <p:cNvPr id="362" name="Google Shape;362;p16"/>
          <p:cNvSpPr txBox="1"/>
          <p:nvPr/>
        </p:nvSpPr>
        <p:spPr>
          <a:xfrm>
            <a:off x="11810593" y="6421630"/>
            <a:ext cx="18097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16</a:t>
            </a:r>
            <a:endParaRPr sz="1200">
              <a:latin typeface="Calibri"/>
              <a:ea typeface="Calibri"/>
              <a:cs typeface="Calibri"/>
              <a:sym typeface="Calibri"/>
            </a:endParaRPr>
          </a:p>
        </p:txBody>
      </p:sp>
      <p:sp>
        <p:nvSpPr>
          <p:cNvPr id="363" name="Google Shape;363;p16"/>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364" name="Google Shape;364;p16"/>
          <p:cNvSpPr txBox="1"/>
          <p:nvPr>
            <p:ph type="title"/>
          </p:nvPr>
        </p:nvSpPr>
        <p:spPr>
          <a:xfrm>
            <a:off x="785863" y="553211"/>
            <a:ext cx="68784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Shifted Window with </a:t>
            </a:r>
            <a:r>
              <a:rPr lang="en-US" sz="2800">
                <a:solidFill>
                  <a:srgbClr val="002897"/>
                </a:solidFill>
                <a:latin typeface="Overlock"/>
                <a:ea typeface="Overlock"/>
                <a:cs typeface="Overlock"/>
                <a:sym typeface="Overlock"/>
              </a:rPr>
              <a:t>Cyclic-Shift</a:t>
            </a:r>
            <a:endParaRPr sz="2800">
              <a:latin typeface="Overlock"/>
              <a:ea typeface="Overlock"/>
              <a:cs typeface="Overlock"/>
              <a:sym typeface="Overlock"/>
            </a:endParaRPr>
          </a:p>
        </p:txBody>
      </p:sp>
      <p:pic>
        <p:nvPicPr>
          <p:cNvPr id="365" name="Google Shape;365;p16"/>
          <p:cNvPicPr preferRelativeResize="0"/>
          <p:nvPr/>
        </p:nvPicPr>
        <p:blipFill rotWithShape="1">
          <a:blip r:embed="rId3">
            <a:alphaModFix/>
          </a:blip>
          <a:srcRect b="33528" l="0" r="54983" t="0"/>
          <a:stretch/>
        </p:blipFill>
        <p:spPr>
          <a:xfrm>
            <a:off x="3145827" y="3659201"/>
            <a:ext cx="5665400" cy="3098650"/>
          </a:xfrm>
          <a:prstGeom prst="rect">
            <a:avLst/>
          </a:prstGeom>
          <a:noFill/>
          <a:ln>
            <a:noFill/>
          </a:ln>
        </p:spPr>
      </p:pic>
      <p:sp>
        <p:nvSpPr>
          <p:cNvPr id="366" name="Google Shape;366;p16"/>
          <p:cNvSpPr txBox="1"/>
          <p:nvPr/>
        </p:nvSpPr>
        <p:spPr>
          <a:xfrm>
            <a:off x="779775" y="1100325"/>
            <a:ext cx="10537200" cy="1675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Overlock"/>
                <a:ea typeface="Overlock"/>
                <a:cs typeface="Overlock"/>
                <a:sym typeface="Overlock"/>
              </a:rPr>
              <a:t>An issue with shifted window partitioning is that it will result in more windows.</a:t>
            </a:r>
            <a:endParaRPr sz="1800">
              <a:latin typeface="Overlock"/>
              <a:ea typeface="Overlock"/>
              <a:cs typeface="Overlock"/>
              <a:sym typeface="Overlock"/>
            </a:endParaRPr>
          </a:p>
          <a:p>
            <a:pPr indent="0" lvl="0" marL="12700" rtl="0" algn="l">
              <a:lnSpc>
                <a:spcPct val="100000"/>
              </a:lnSpc>
              <a:spcBef>
                <a:spcPts val="0"/>
              </a:spcBef>
              <a:spcAft>
                <a:spcPts val="0"/>
              </a:spcAft>
              <a:buNone/>
            </a:pPr>
            <a:r>
              <a:t/>
            </a:r>
            <a:endParaRPr sz="1800">
              <a:latin typeface="Overlock"/>
              <a:ea typeface="Overlock"/>
              <a:cs typeface="Overlock"/>
              <a:sym typeface="Overlock"/>
            </a:endParaRPr>
          </a:p>
          <a:p>
            <a:pPr indent="0" lvl="0" marL="12700" rtl="0" algn="l">
              <a:lnSpc>
                <a:spcPct val="100000"/>
              </a:lnSpc>
              <a:spcBef>
                <a:spcPts val="0"/>
              </a:spcBef>
              <a:spcAft>
                <a:spcPts val="0"/>
              </a:spcAft>
              <a:buNone/>
            </a:pPr>
            <a:r>
              <a:rPr lang="en-US" sz="1800">
                <a:latin typeface="Overlock"/>
                <a:ea typeface="Overlock"/>
                <a:cs typeface="Overlock"/>
                <a:sym typeface="Overlock"/>
              </a:rPr>
              <a:t>A more efficient batch computation approach is proposed by cyclic-shifting.</a:t>
            </a:r>
            <a:endParaRPr sz="1800">
              <a:latin typeface="Overlock"/>
              <a:ea typeface="Overlock"/>
              <a:cs typeface="Overlock"/>
              <a:sym typeface="Overlock"/>
            </a:endParaRPr>
          </a:p>
          <a:p>
            <a:pPr indent="0" lvl="0" marL="12700" rtl="0" algn="l">
              <a:lnSpc>
                <a:spcPct val="100000"/>
              </a:lnSpc>
              <a:spcBef>
                <a:spcPts val="0"/>
              </a:spcBef>
              <a:spcAft>
                <a:spcPts val="0"/>
              </a:spcAft>
              <a:buNone/>
            </a:pPr>
            <a:r>
              <a:t/>
            </a:r>
            <a:endParaRPr sz="1800">
              <a:latin typeface="Overlock"/>
              <a:ea typeface="Overlock"/>
              <a:cs typeface="Overlock"/>
              <a:sym typeface="Overlock"/>
            </a:endParaRPr>
          </a:p>
          <a:p>
            <a:pPr indent="0" lvl="0" marL="12700" rtl="0" algn="l">
              <a:lnSpc>
                <a:spcPct val="100000"/>
              </a:lnSpc>
              <a:spcBef>
                <a:spcPts val="0"/>
              </a:spcBef>
              <a:spcAft>
                <a:spcPts val="0"/>
              </a:spcAft>
              <a:buNone/>
            </a:pPr>
            <a:r>
              <a:rPr lang="en-US" sz="1800">
                <a:latin typeface="Overlock"/>
                <a:ea typeface="Overlock"/>
                <a:cs typeface="Overlock"/>
                <a:sym typeface="Overlock"/>
              </a:rPr>
              <a:t>With the cyclic-shift, the </a:t>
            </a:r>
            <a:r>
              <a:rPr lang="en-US" sz="1800">
                <a:highlight>
                  <a:srgbClr val="FFC000"/>
                </a:highlight>
                <a:latin typeface="Overlock"/>
                <a:ea typeface="Overlock"/>
                <a:cs typeface="Overlock"/>
                <a:sym typeface="Overlock"/>
              </a:rPr>
              <a:t>number of batched windows remains the same</a:t>
            </a:r>
            <a:r>
              <a:rPr lang="en-US" sz="1800">
                <a:latin typeface="Overlock"/>
                <a:ea typeface="Overlock"/>
                <a:cs typeface="Overlock"/>
                <a:sym typeface="Overlock"/>
              </a:rPr>
              <a:t> as that of regular window partitioning, and thus is also efficient.</a:t>
            </a:r>
            <a:endParaRPr sz="1800">
              <a:latin typeface="Overlock"/>
              <a:ea typeface="Overlock"/>
              <a:cs typeface="Overlock"/>
              <a:sym typeface="Overlock"/>
            </a:endParaRPr>
          </a:p>
        </p:txBody>
      </p:sp>
      <p:sp>
        <p:nvSpPr>
          <p:cNvPr id="367" name="Google Shape;367;p16"/>
          <p:cNvSpPr txBox="1"/>
          <p:nvPr/>
        </p:nvSpPr>
        <p:spPr>
          <a:xfrm>
            <a:off x="798587" y="1895347"/>
            <a:ext cx="103599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1800">
              <a:latin typeface="Overlock"/>
              <a:ea typeface="Overlock"/>
              <a:cs typeface="Overlock"/>
              <a:sym typeface="Overlock"/>
            </a:endParaRPr>
          </a:p>
        </p:txBody>
      </p:sp>
      <p:sp>
        <p:nvSpPr>
          <p:cNvPr id="368" name="Google Shape;368;p16"/>
          <p:cNvSpPr txBox="1"/>
          <p:nvPr/>
        </p:nvSpPr>
        <p:spPr>
          <a:xfrm>
            <a:off x="798587" y="2872565"/>
            <a:ext cx="1797600" cy="283500"/>
          </a:xfrm>
          <a:prstGeom prst="rect">
            <a:avLst/>
          </a:prstGeom>
          <a:noFill/>
          <a:ln>
            <a:noFill/>
          </a:ln>
        </p:spPr>
        <p:txBody>
          <a:bodyPr anchorCtr="0" anchor="t" bIns="0" lIns="0" spcFirstLastPara="1" rIns="0" wrap="square" tIns="6350">
            <a:spAutoFit/>
          </a:bodyPr>
          <a:lstStyle/>
          <a:p>
            <a:pPr indent="0" lvl="0" marL="12700" marR="5080" rtl="0" algn="l">
              <a:lnSpc>
                <a:spcPct val="102200"/>
              </a:lnSpc>
              <a:spcBef>
                <a:spcPts val="0"/>
              </a:spcBef>
              <a:spcAft>
                <a:spcPts val="0"/>
              </a:spcAft>
              <a:buNone/>
            </a:pPr>
            <a:r>
              <a:t/>
            </a:r>
            <a:endParaRPr sz="1800">
              <a:latin typeface="Overlock"/>
              <a:ea typeface="Overlock"/>
              <a:cs typeface="Overlock"/>
              <a:sym typeface="Overlock"/>
            </a:endParaRPr>
          </a:p>
        </p:txBody>
      </p:sp>
      <p:sp>
        <p:nvSpPr>
          <p:cNvPr id="369" name="Google Shape;369;p16"/>
          <p:cNvSpPr txBox="1"/>
          <p:nvPr/>
        </p:nvSpPr>
        <p:spPr>
          <a:xfrm>
            <a:off x="2852425" y="2996150"/>
            <a:ext cx="2745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verlock"/>
                <a:ea typeface="Overlock"/>
                <a:cs typeface="Overlock"/>
                <a:sym typeface="Overlock"/>
              </a:rPr>
              <a:t>Regular d</a:t>
            </a:r>
            <a:r>
              <a:rPr lang="en-US">
                <a:latin typeface="Overlock"/>
                <a:ea typeface="Overlock"/>
                <a:cs typeface="Overlock"/>
                <a:sym typeface="Overlock"/>
              </a:rPr>
              <a:t>ownward</a:t>
            </a:r>
            <a:r>
              <a:rPr lang="en-US">
                <a:latin typeface="Overlock"/>
                <a:ea typeface="Overlock"/>
                <a:cs typeface="Overlock"/>
                <a:sym typeface="Overlock"/>
              </a:rPr>
              <a:t>-right shift creates </a:t>
            </a:r>
            <a:r>
              <a:rPr b="1" lang="en-US" sz="1700">
                <a:solidFill>
                  <a:srgbClr val="E06666"/>
                </a:solidFill>
                <a:highlight>
                  <a:schemeClr val="lt1"/>
                </a:highlight>
                <a:latin typeface="Overlock"/>
                <a:ea typeface="Overlock"/>
                <a:cs typeface="Overlock"/>
                <a:sym typeface="Overlock"/>
              </a:rPr>
              <a:t>9</a:t>
            </a:r>
            <a:r>
              <a:rPr lang="en-US">
                <a:latin typeface="Overlock"/>
                <a:ea typeface="Overlock"/>
                <a:cs typeface="Overlock"/>
                <a:sym typeface="Overlock"/>
              </a:rPr>
              <a:t> patches, from </a:t>
            </a:r>
            <a:r>
              <a:rPr b="1" lang="en-US" sz="1700">
                <a:solidFill>
                  <a:srgbClr val="002897"/>
                </a:solidFill>
                <a:latin typeface="Overlock"/>
                <a:ea typeface="Overlock"/>
                <a:cs typeface="Overlock"/>
                <a:sym typeface="Overlock"/>
              </a:rPr>
              <a:t>4</a:t>
            </a:r>
            <a:endParaRPr b="1" sz="1700">
              <a:solidFill>
                <a:srgbClr val="002897"/>
              </a:solidFill>
              <a:latin typeface="Overlock"/>
              <a:ea typeface="Overlock"/>
              <a:cs typeface="Overlock"/>
              <a:sym typeface="Overlock"/>
            </a:endParaRPr>
          </a:p>
        </p:txBody>
      </p:sp>
      <p:sp>
        <p:nvSpPr>
          <p:cNvPr id="370" name="Google Shape;370;p16"/>
          <p:cNvSpPr txBox="1"/>
          <p:nvPr/>
        </p:nvSpPr>
        <p:spPr>
          <a:xfrm>
            <a:off x="8811225" y="48545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500" u="sng">
                <a:solidFill>
                  <a:schemeClr val="dk1"/>
                </a:solidFill>
                <a:latin typeface="Overlock"/>
                <a:ea typeface="Overlock"/>
                <a:cs typeface="Overlock"/>
                <a:sym typeface="Overlock"/>
              </a:rPr>
              <a:t>Cyclic shift lets us keep </a:t>
            </a:r>
            <a:r>
              <a:rPr b="1" i="1" lang="en-US" sz="1800" u="sng">
                <a:solidFill>
                  <a:srgbClr val="002897"/>
                </a:solidFill>
                <a:latin typeface="Overlock"/>
                <a:ea typeface="Overlock"/>
                <a:cs typeface="Overlock"/>
                <a:sym typeface="Overlock"/>
              </a:rPr>
              <a:t>4 patches</a:t>
            </a:r>
            <a:endParaRPr i="1" sz="1500" u="sng"/>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4" name="Shape 374"/>
        <p:cNvGrpSpPr/>
        <p:nvPr/>
      </p:nvGrpSpPr>
      <p:grpSpPr>
        <a:xfrm>
          <a:off x="0" y="0"/>
          <a:ext cx="0" cy="0"/>
          <a:chOff x="0" y="0"/>
          <a:chExt cx="0" cy="0"/>
        </a:xfrm>
      </p:grpSpPr>
      <p:sp>
        <p:nvSpPr>
          <p:cNvPr id="375" name="Google Shape;375;p18"/>
          <p:cNvSpPr txBox="1"/>
          <p:nvPr/>
        </p:nvSpPr>
        <p:spPr>
          <a:xfrm>
            <a:off x="11810593" y="6421630"/>
            <a:ext cx="18097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18</a:t>
            </a:r>
            <a:endParaRPr sz="1200">
              <a:latin typeface="Calibri"/>
              <a:ea typeface="Calibri"/>
              <a:cs typeface="Calibri"/>
              <a:sym typeface="Calibri"/>
            </a:endParaRPr>
          </a:p>
        </p:txBody>
      </p:sp>
      <p:sp>
        <p:nvSpPr>
          <p:cNvPr id="376" name="Google Shape;376;p18"/>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377" name="Google Shape;377;p18"/>
          <p:cNvSpPr txBox="1"/>
          <p:nvPr>
            <p:ph type="title"/>
          </p:nvPr>
        </p:nvSpPr>
        <p:spPr>
          <a:xfrm>
            <a:off x="785863" y="553211"/>
            <a:ext cx="68784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Model </a:t>
            </a:r>
            <a:r>
              <a:rPr lang="en-US" sz="2800">
                <a:solidFill>
                  <a:srgbClr val="002897"/>
                </a:solidFill>
                <a:latin typeface="Overlock"/>
                <a:ea typeface="Overlock"/>
                <a:cs typeface="Overlock"/>
                <a:sym typeface="Overlock"/>
              </a:rPr>
              <a:t>Variants</a:t>
            </a:r>
            <a:endParaRPr sz="2800">
              <a:latin typeface="Overlock"/>
              <a:ea typeface="Overlock"/>
              <a:cs typeface="Overlock"/>
              <a:sym typeface="Overlock"/>
            </a:endParaRPr>
          </a:p>
        </p:txBody>
      </p:sp>
      <p:sp>
        <p:nvSpPr>
          <p:cNvPr id="378" name="Google Shape;378;p18"/>
          <p:cNvSpPr txBox="1"/>
          <p:nvPr/>
        </p:nvSpPr>
        <p:spPr>
          <a:xfrm>
            <a:off x="798585" y="1300988"/>
            <a:ext cx="10360660" cy="577215"/>
          </a:xfrm>
          <a:prstGeom prst="rect">
            <a:avLst/>
          </a:prstGeom>
          <a:noFill/>
          <a:ln>
            <a:noFill/>
          </a:ln>
        </p:spPr>
        <p:txBody>
          <a:bodyPr anchorCtr="0" anchor="t" bIns="0" lIns="0" spcFirstLastPara="1" rIns="0" wrap="square" tIns="9525">
            <a:spAutoFit/>
          </a:bodyPr>
          <a:lstStyle/>
          <a:p>
            <a:pPr indent="0" lvl="0" marL="12700" marR="5080" rtl="0" algn="l">
              <a:lnSpc>
                <a:spcPct val="101099"/>
              </a:lnSpc>
              <a:spcBef>
                <a:spcPts val="0"/>
              </a:spcBef>
              <a:spcAft>
                <a:spcPts val="0"/>
              </a:spcAft>
              <a:buNone/>
            </a:pP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paper</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also</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introduce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Swin-T,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Swin-S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and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Swin-L,</a:t>
            </a:r>
            <a:r>
              <a:rPr lang="en-US" sz="1800">
                <a:latin typeface="Times New Roman"/>
                <a:ea typeface="Times New Roman"/>
                <a:cs typeface="Times New Roman"/>
                <a:sym typeface="Times New Roman"/>
              </a:rPr>
              <a:t> </a:t>
            </a:r>
            <a:r>
              <a:rPr lang="en-US" sz="1800">
                <a:latin typeface="Overlock"/>
                <a:ea typeface="Overlock"/>
                <a:cs typeface="Overlock"/>
                <a:sym typeface="Overlock"/>
              </a:rPr>
              <a:t>which</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are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versions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of</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about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0.25x,</a:t>
            </a:r>
            <a:r>
              <a:rPr lang="en-US" sz="1800">
                <a:latin typeface="Times New Roman"/>
                <a:ea typeface="Times New Roman"/>
                <a:cs typeface="Times New Roman"/>
                <a:sym typeface="Times New Roman"/>
              </a:rPr>
              <a:t> </a:t>
            </a:r>
            <a:r>
              <a:rPr lang="en-US" sz="1800">
                <a:latin typeface="Overlock"/>
                <a:ea typeface="Overlock"/>
                <a:cs typeface="Overlock"/>
                <a:sym typeface="Overlock"/>
              </a:rPr>
              <a:t>0.5x</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and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2x</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model</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size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and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computational</a:t>
            </a:r>
            <a:r>
              <a:rPr lang="en-US" sz="1800">
                <a:latin typeface="Times New Roman"/>
                <a:ea typeface="Times New Roman"/>
                <a:cs typeface="Times New Roman"/>
                <a:sym typeface="Times New Roman"/>
              </a:rPr>
              <a:t> </a:t>
            </a:r>
            <a:r>
              <a:rPr lang="en-US" sz="1800">
                <a:latin typeface="Overlock"/>
                <a:ea typeface="Overlock"/>
                <a:cs typeface="Overlock"/>
                <a:sym typeface="Overlock"/>
              </a:rPr>
              <a:t>complexity,</a:t>
            </a:r>
            <a:r>
              <a:rPr lang="en-US" sz="1800">
                <a:latin typeface="Times New Roman"/>
                <a:ea typeface="Times New Roman"/>
                <a:cs typeface="Times New Roman"/>
                <a:sym typeface="Times New Roman"/>
              </a:rPr>
              <a:t> </a:t>
            </a:r>
            <a:r>
              <a:rPr lang="en-US" sz="1800">
                <a:latin typeface="Overlock"/>
                <a:ea typeface="Overlock"/>
                <a:cs typeface="Overlock"/>
                <a:sym typeface="Overlock"/>
              </a:rPr>
              <a:t>respectively.</a:t>
            </a:r>
            <a:endParaRPr sz="1800">
              <a:latin typeface="Overlock"/>
              <a:ea typeface="Overlock"/>
              <a:cs typeface="Overlock"/>
              <a:sym typeface="Overlock"/>
            </a:endParaRPr>
          </a:p>
        </p:txBody>
      </p:sp>
      <p:pic>
        <p:nvPicPr>
          <p:cNvPr id="379" name="Google Shape;379;p18"/>
          <p:cNvPicPr preferRelativeResize="0"/>
          <p:nvPr/>
        </p:nvPicPr>
        <p:blipFill rotWithShape="1">
          <a:blip r:embed="rId3">
            <a:alphaModFix/>
          </a:blip>
          <a:srcRect b="0" l="0" r="0" t="0"/>
          <a:stretch/>
        </p:blipFill>
        <p:spPr>
          <a:xfrm>
            <a:off x="2522751" y="3385693"/>
            <a:ext cx="7129903" cy="2387685"/>
          </a:xfrm>
          <a:prstGeom prst="rect">
            <a:avLst/>
          </a:prstGeom>
          <a:noFill/>
          <a:ln>
            <a:noFill/>
          </a:ln>
        </p:spPr>
      </p:pic>
      <p:sp>
        <p:nvSpPr>
          <p:cNvPr id="380" name="Google Shape;380;p18"/>
          <p:cNvSpPr txBox="1"/>
          <p:nvPr/>
        </p:nvSpPr>
        <p:spPr>
          <a:xfrm>
            <a:off x="776897" y="2267701"/>
            <a:ext cx="4248150" cy="255270"/>
          </a:xfrm>
          <a:prstGeom prst="rect">
            <a:avLst/>
          </a:prstGeom>
          <a:solidFill>
            <a:srgbClr val="FFC000"/>
          </a:solidFill>
          <a:ln>
            <a:noFill/>
          </a:ln>
        </p:spPr>
        <p:txBody>
          <a:bodyPr anchorCtr="0" anchor="t" bIns="0" lIns="0" spcFirstLastPara="1" rIns="0" wrap="square" tIns="0">
            <a:spAutoFit/>
          </a:bodyPr>
          <a:lstStyle/>
          <a:p>
            <a:pPr indent="0" lvl="0" marL="34290" rtl="0" algn="l">
              <a:lnSpc>
                <a:spcPct val="103888"/>
              </a:lnSpc>
              <a:spcBef>
                <a:spcPts val="0"/>
              </a:spcBef>
              <a:spcAft>
                <a:spcPts val="0"/>
              </a:spcAft>
              <a:buNone/>
            </a:pP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value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of</a:t>
            </a:r>
            <a:r>
              <a:rPr lang="en-US" sz="1800">
                <a:latin typeface="Times New Roman"/>
                <a:ea typeface="Times New Roman"/>
                <a:cs typeface="Times New Roman"/>
                <a:sym typeface="Times New Roman"/>
              </a:rPr>
              <a:t> </a:t>
            </a:r>
            <a:r>
              <a:rPr lang="en-US" sz="1800">
                <a:latin typeface="Overlock"/>
                <a:ea typeface="Overlock"/>
                <a:cs typeface="Overlock"/>
                <a:sym typeface="Overlock"/>
              </a:rPr>
              <a:t>c</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from</a:t>
            </a:r>
            <a:r>
              <a:rPr lang="en-US" sz="1800">
                <a:latin typeface="Times New Roman"/>
                <a:ea typeface="Times New Roman"/>
                <a:cs typeface="Times New Roman"/>
                <a:sym typeface="Times New Roman"/>
              </a:rPr>
              <a:t> </a:t>
            </a:r>
            <a:r>
              <a:rPr lang="en-US" sz="1800">
                <a:latin typeface="Overlock"/>
                <a:ea typeface="Overlock"/>
                <a:cs typeface="Overlock"/>
                <a:sym typeface="Overlock"/>
              </a:rPr>
              <a:t>96</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to</a:t>
            </a:r>
            <a:r>
              <a:rPr lang="en-US" sz="1800">
                <a:latin typeface="Times New Roman"/>
                <a:ea typeface="Times New Roman"/>
                <a:cs typeface="Times New Roman"/>
                <a:sym typeface="Times New Roman"/>
              </a:rPr>
              <a:t> </a:t>
            </a:r>
            <a:r>
              <a:rPr lang="en-US" sz="1800">
                <a:latin typeface="Overlock"/>
                <a:ea typeface="Overlock"/>
                <a:cs typeface="Overlock"/>
                <a:sym typeface="Overlock"/>
              </a:rPr>
              <a:t>128</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and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192.</a:t>
            </a:r>
            <a:endParaRPr sz="1800">
              <a:latin typeface="Overlock"/>
              <a:ea typeface="Overlock"/>
              <a:cs typeface="Overlock"/>
              <a:sym typeface="Overlock"/>
            </a:endParaRPr>
          </a:p>
        </p:txBody>
      </p:sp>
      <p:sp>
        <p:nvSpPr>
          <p:cNvPr id="381" name="Google Shape;381;p18"/>
          <p:cNvSpPr txBox="1"/>
          <p:nvPr/>
        </p:nvSpPr>
        <p:spPr>
          <a:xfrm>
            <a:off x="5068003" y="2218435"/>
            <a:ext cx="6534150"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number</a:t>
            </a:r>
            <a:r>
              <a:rPr lang="en-US" sz="1800">
                <a:latin typeface="Times New Roman"/>
                <a:ea typeface="Times New Roman"/>
                <a:cs typeface="Times New Roman"/>
                <a:sym typeface="Times New Roman"/>
              </a:rPr>
              <a:t> </a:t>
            </a:r>
            <a:r>
              <a:rPr lang="en-US" sz="1800">
                <a:latin typeface="Overlock"/>
                <a:ea typeface="Overlock"/>
                <a:cs typeface="Overlock"/>
                <a:sym typeface="Overlock"/>
              </a:rPr>
              <a:t>of</a:t>
            </a:r>
            <a:r>
              <a:rPr lang="en-US" sz="1800">
                <a:latin typeface="Times New Roman"/>
                <a:ea typeface="Times New Roman"/>
                <a:cs typeface="Times New Roman"/>
                <a:sym typeface="Times New Roman"/>
              </a:rPr>
              <a:t> </a:t>
            </a:r>
            <a:r>
              <a:rPr lang="en-US" sz="1800">
                <a:latin typeface="Overlock"/>
                <a:ea typeface="Overlock"/>
                <a:cs typeface="Overlock"/>
                <a:sym typeface="Overlock"/>
              </a:rPr>
              <a:t>blocks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also</a:t>
            </a:r>
            <a:r>
              <a:rPr lang="en-US" sz="1800">
                <a:latin typeface="Times New Roman"/>
                <a:ea typeface="Times New Roman"/>
                <a:cs typeface="Times New Roman"/>
                <a:sym typeface="Times New Roman"/>
              </a:rPr>
              <a:t> </a:t>
            </a:r>
            <a:r>
              <a:rPr lang="en-US" sz="1800">
                <a:latin typeface="Overlock"/>
                <a:ea typeface="Overlock"/>
                <a:cs typeface="Overlock"/>
                <a:sym typeface="Overlock"/>
              </a:rPr>
              <a:t>changed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each</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stage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from</a:t>
            </a:r>
            <a:r>
              <a:rPr lang="en-US" sz="1800">
                <a:latin typeface="Times New Roman"/>
                <a:ea typeface="Times New Roman"/>
                <a:cs typeface="Times New Roman"/>
                <a:sym typeface="Times New Roman"/>
              </a:rPr>
              <a:t> </a:t>
            </a:r>
            <a:r>
              <a:rPr lang="en-US" sz="1800">
                <a:latin typeface="Overlock"/>
                <a:ea typeface="Overlock"/>
                <a:cs typeface="Overlock"/>
                <a:sym typeface="Overlock"/>
              </a:rPr>
              <a:t>6</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to</a:t>
            </a:r>
            <a:r>
              <a:rPr lang="en-US" sz="1800">
                <a:latin typeface="Times New Roman"/>
                <a:ea typeface="Times New Roman"/>
                <a:cs typeface="Times New Roman"/>
                <a:sym typeface="Times New Roman"/>
              </a:rPr>
              <a:t> </a:t>
            </a:r>
            <a:r>
              <a:rPr lang="en-US" sz="1800">
                <a:latin typeface="Overlock"/>
                <a:ea typeface="Overlock"/>
                <a:cs typeface="Overlock"/>
                <a:sym typeface="Overlock"/>
              </a:rPr>
              <a:t>18</a:t>
            </a:r>
            <a:endParaRPr sz="1800">
              <a:latin typeface="Overlock"/>
              <a:ea typeface="Overlock"/>
              <a:cs typeface="Overlock"/>
              <a:sym typeface="Overlock"/>
            </a:endParaRPr>
          </a:p>
        </p:txBody>
      </p:sp>
      <p:sp>
        <p:nvSpPr>
          <p:cNvPr id="382" name="Google Shape;382;p18"/>
          <p:cNvSpPr txBox="1"/>
          <p:nvPr/>
        </p:nvSpPr>
        <p:spPr>
          <a:xfrm>
            <a:off x="798583" y="2498853"/>
            <a:ext cx="211391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Overlock"/>
                <a:ea typeface="Overlock"/>
                <a:cs typeface="Overlock"/>
                <a:sym typeface="Overlock"/>
              </a:rPr>
              <a:t>or</a:t>
            </a:r>
            <a:r>
              <a:rPr lang="en-US" sz="1800">
                <a:latin typeface="Times New Roman"/>
                <a:ea typeface="Times New Roman"/>
                <a:cs typeface="Times New Roman"/>
                <a:sym typeface="Times New Roman"/>
              </a:rPr>
              <a:t> </a:t>
            </a:r>
            <a:r>
              <a:rPr lang="en-US" sz="1800">
                <a:latin typeface="Overlock"/>
                <a:ea typeface="Overlock"/>
                <a:cs typeface="Overlock"/>
                <a:sym typeface="Overlock"/>
              </a:rPr>
              <a:t>keeping</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them</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to</a:t>
            </a:r>
            <a:r>
              <a:rPr lang="en-US" sz="1800">
                <a:latin typeface="Times New Roman"/>
                <a:ea typeface="Times New Roman"/>
                <a:cs typeface="Times New Roman"/>
                <a:sym typeface="Times New Roman"/>
              </a:rPr>
              <a:t> </a:t>
            </a:r>
            <a:r>
              <a:rPr lang="en-US" sz="1800">
                <a:latin typeface="Overlock"/>
                <a:ea typeface="Overlock"/>
                <a:cs typeface="Overlock"/>
                <a:sym typeface="Overlock"/>
              </a:rPr>
              <a:t>2</a:t>
            </a:r>
            <a:endParaRPr sz="1800">
              <a:latin typeface="Overlock"/>
              <a:ea typeface="Overlock"/>
              <a:cs typeface="Overlock"/>
              <a:sym typeface="Overlo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 name="Shape 95"/>
        <p:cNvGrpSpPr/>
        <p:nvPr/>
      </p:nvGrpSpPr>
      <p:grpSpPr>
        <a:xfrm>
          <a:off x="0" y="0"/>
          <a:ext cx="0" cy="0"/>
          <a:chOff x="0" y="0"/>
          <a:chExt cx="0" cy="0"/>
        </a:xfrm>
      </p:grpSpPr>
      <p:sp>
        <p:nvSpPr>
          <p:cNvPr id="96" name="Google Shape;96;p5"/>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 name="Google Shape;97;p5"/>
          <p:cNvSpPr txBox="1"/>
          <p:nvPr>
            <p:ph type="title"/>
          </p:nvPr>
        </p:nvSpPr>
        <p:spPr>
          <a:xfrm>
            <a:off x="4717897" y="3109467"/>
            <a:ext cx="2757170"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000">
                <a:solidFill>
                  <a:srgbClr val="F2F2F2"/>
                </a:solidFill>
              </a:rPr>
              <a:t>Introduction</a:t>
            </a:r>
            <a:endParaRPr sz="4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6" name="Shape 386"/>
        <p:cNvGrpSpPr/>
        <p:nvPr/>
      </p:nvGrpSpPr>
      <p:grpSpPr>
        <a:xfrm>
          <a:off x="0" y="0"/>
          <a:ext cx="0" cy="0"/>
          <a:chOff x="0" y="0"/>
          <a:chExt cx="0" cy="0"/>
        </a:xfrm>
      </p:grpSpPr>
      <p:sp>
        <p:nvSpPr>
          <p:cNvPr id="387" name="Google Shape;387;p19"/>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8" name="Google Shape;388;p19"/>
          <p:cNvSpPr txBox="1"/>
          <p:nvPr>
            <p:ph type="title"/>
          </p:nvPr>
        </p:nvSpPr>
        <p:spPr>
          <a:xfrm>
            <a:off x="4688687" y="3109467"/>
            <a:ext cx="2814320"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000">
                <a:solidFill>
                  <a:srgbClr val="F2F2F2"/>
                </a:solidFill>
              </a:rPr>
              <a:t>Experiments</a:t>
            </a:r>
            <a:endParaRPr sz="4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2" name="Shape 392"/>
        <p:cNvGrpSpPr/>
        <p:nvPr/>
      </p:nvGrpSpPr>
      <p:grpSpPr>
        <a:xfrm>
          <a:off x="0" y="0"/>
          <a:ext cx="0" cy="0"/>
          <a:chOff x="0" y="0"/>
          <a:chExt cx="0" cy="0"/>
        </a:xfrm>
      </p:grpSpPr>
      <p:sp>
        <p:nvSpPr>
          <p:cNvPr id="393" name="Google Shape;393;p20"/>
          <p:cNvSpPr txBox="1"/>
          <p:nvPr/>
        </p:nvSpPr>
        <p:spPr>
          <a:xfrm>
            <a:off x="11810593" y="6421630"/>
            <a:ext cx="18097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20</a:t>
            </a:r>
            <a:endParaRPr sz="1200">
              <a:latin typeface="Calibri"/>
              <a:ea typeface="Calibri"/>
              <a:cs typeface="Calibri"/>
              <a:sym typeface="Calibri"/>
            </a:endParaRPr>
          </a:p>
        </p:txBody>
      </p:sp>
      <p:sp>
        <p:nvSpPr>
          <p:cNvPr id="394" name="Google Shape;394;p20"/>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395" name="Google Shape;395;p20"/>
          <p:cNvSpPr txBox="1"/>
          <p:nvPr>
            <p:ph type="ctrTitle"/>
          </p:nvPr>
        </p:nvSpPr>
        <p:spPr>
          <a:xfrm>
            <a:off x="785863" y="573532"/>
            <a:ext cx="2212340" cy="4521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Ablation</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study</a:t>
            </a:r>
            <a:endParaRPr sz="2800">
              <a:latin typeface="Overlock"/>
              <a:ea typeface="Overlock"/>
              <a:cs typeface="Overlock"/>
              <a:sym typeface="Overlock"/>
            </a:endParaRPr>
          </a:p>
        </p:txBody>
      </p:sp>
      <p:grpSp>
        <p:nvGrpSpPr>
          <p:cNvPr id="396" name="Google Shape;396;p20"/>
          <p:cNvGrpSpPr/>
          <p:nvPr/>
        </p:nvGrpSpPr>
        <p:grpSpPr>
          <a:xfrm>
            <a:off x="1010332" y="2254461"/>
            <a:ext cx="4557191" cy="3399011"/>
            <a:chOff x="1010332" y="2254461"/>
            <a:chExt cx="4557191" cy="3399011"/>
          </a:xfrm>
        </p:grpSpPr>
        <p:pic>
          <p:nvPicPr>
            <p:cNvPr id="397" name="Google Shape;397;p20"/>
            <p:cNvPicPr preferRelativeResize="0"/>
            <p:nvPr/>
          </p:nvPicPr>
          <p:blipFill rotWithShape="1">
            <a:blip r:embed="rId3">
              <a:alphaModFix/>
            </a:blip>
            <a:srcRect b="0" l="0" r="0" t="0"/>
            <a:stretch/>
          </p:blipFill>
          <p:spPr>
            <a:xfrm>
              <a:off x="1010332" y="2254461"/>
              <a:ext cx="4557191" cy="3399011"/>
            </a:xfrm>
            <a:prstGeom prst="rect">
              <a:avLst/>
            </a:prstGeom>
            <a:noFill/>
            <a:ln>
              <a:noFill/>
            </a:ln>
          </p:spPr>
        </p:pic>
        <p:sp>
          <p:nvSpPr>
            <p:cNvPr id="398" name="Google Shape;398;p20"/>
            <p:cNvSpPr/>
            <p:nvPr/>
          </p:nvSpPr>
          <p:spPr>
            <a:xfrm>
              <a:off x="1215434" y="2718185"/>
              <a:ext cx="4232275" cy="417195"/>
            </a:xfrm>
            <a:custGeom>
              <a:rect b="b" l="l" r="r" t="t"/>
              <a:pathLst>
                <a:path extrusionOk="0" h="417194" w="4232275">
                  <a:moveTo>
                    <a:pt x="0" y="416897"/>
                  </a:moveTo>
                  <a:lnTo>
                    <a:pt x="4231779" y="416897"/>
                  </a:lnTo>
                  <a:lnTo>
                    <a:pt x="4231779" y="0"/>
                  </a:lnTo>
                  <a:lnTo>
                    <a:pt x="0" y="0"/>
                  </a:lnTo>
                  <a:lnTo>
                    <a:pt x="0" y="416897"/>
                  </a:lnTo>
                  <a:close/>
                </a:path>
              </a:pathLst>
            </a:custGeom>
            <a:noFill/>
            <a:ln cap="flat" cmpd="sng" w="38100">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399" name="Google Shape;399;p20"/>
          <p:cNvGrpSpPr/>
          <p:nvPr/>
        </p:nvGrpSpPr>
        <p:grpSpPr>
          <a:xfrm>
            <a:off x="6099118" y="2610489"/>
            <a:ext cx="4982929" cy="2339577"/>
            <a:chOff x="6099118" y="2610489"/>
            <a:chExt cx="4982929" cy="2339577"/>
          </a:xfrm>
        </p:grpSpPr>
        <p:pic>
          <p:nvPicPr>
            <p:cNvPr id="400" name="Google Shape;400;p20"/>
            <p:cNvPicPr preferRelativeResize="0"/>
            <p:nvPr/>
          </p:nvPicPr>
          <p:blipFill rotWithShape="1">
            <a:blip r:embed="rId4">
              <a:alphaModFix/>
            </a:blip>
            <a:srcRect b="0" l="0" r="0" t="0"/>
            <a:stretch/>
          </p:blipFill>
          <p:spPr>
            <a:xfrm>
              <a:off x="6099118" y="2610489"/>
              <a:ext cx="4982929" cy="2339577"/>
            </a:xfrm>
            <a:prstGeom prst="rect">
              <a:avLst/>
            </a:prstGeom>
            <a:noFill/>
            <a:ln>
              <a:noFill/>
            </a:ln>
          </p:spPr>
        </p:pic>
        <p:sp>
          <p:nvSpPr>
            <p:cNvPr id="401" name="Google Shape;401;p20"/>
            <p:cNvSpPr/>
            <p:nvPr/>
          </p:nvSpPr>
          <p:spPr>
            <a:xfrm>
              <a:off x="6115824" y="4026548"/>
              <a:ext cx="4916170" cy="495300"/>
            </a:xfrm>
            <a:custGeom>
              <a:rect b="b" l="l" r="r" t="t"/>
              <a:pathLst>
                <a:path extrusionOk="0" h="495300" w="4916170">
                  <a:moveTo>
                    <a:pt x="0" y="494739"/>
                  </a:moveTo>
                  <a:lnTo>
                    <a:pt x="4915992" y="494739"/>
                  </a:lnTo>
                  <a:lnTo>
                    <a:pt x="4915992" y="0"/>
                  </a:lnTo>
                  <a:lnTo>
                    <a:pt x="0" y="0"/>
                  </a:lnTo>
                  <a:lnTo>
                    <a:pt x="0" y="494739"/>
                  </a:lnTo>
                  <a:close/>
                </a:path>
              </a:pathLst>
            </a:custGeom>
            <a:noFill/>
            <a:ln cap="flat" cmpd="sng" w="38100">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02" name="Google Shape;402;p20"/>
          <p:cNvSpPr txBox="1"/>
          <p:nvPr/>
        </p:nvSpPr>
        <p:spPr>
          <a:xfrm>
            <a:off x="798587" y="1300988"/>
            <a:ext cx="10251440" cy="577215"/>
          </a:xfrm>
          <a:prstGeom prst="rect">
            <a:avLst/>
          </a:prstGeom>
          <a:noFill/>
          <a:ln>
            <a:noFill/>
          </a:ln>
        </p:spPr>
        <p:txBody>
          <a:bodyPr anchorCtr="0" anchor="t" bIns="0" lIns="0" spcFirstLastPara="1" rIns="0" wrap="square" tIns="9525">
            <a:spAutoFit/>
          </a:bodyPr>
          <a:lstStyle/>
          <a:p>
            <a:pPr indent="0" lvl="0" marL="12700" marR="5080" rtl="0" algn="l">
              <a:lnSpc>
                <a:spcPct val="101099"/>
              </a:lnSpc>
              <a:spcBef>
                <a:spcPts val="0"/>
              </a:spcBef>
              <a:spcAft>
                <a:spcPts val="0"/>
              </a:spcAft>
              <a:buNone/>
            </a:pP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paper</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show</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results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of</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ablation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study</a:t>
            </a:r>
            <a:r>
              <a:rPr lang="en-US" sz="1800">
                <a:latin typeface="Times New Roman"/>
                <a:ea typeface="Times New Roman"/>
                <a:cs typeface="Times New Roman"/>
                <a:sym typeface="Times New Roman"/>
              </a:rPr>
              <a:t> </a:t>
            </a:r>
            <a:r>
              <a:rPr lang="en-US" sz="1800">
                <a:latin typeface="Overlock"/>
                <a:ea typeface="Overlock"/>
                <a:cs typeface="Overlock"/>
                <a:sym typeface="Overlock"/>
              </a:rPr>
              <a:t>on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shifted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window</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approach.</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Speed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of</a:t>
            </a:r>
            <a:r>
              <a:rPr lang="en-US" sz="1800">
                <a:latin typeface="Times New Roman"/>
                <a:ea typeface="Times New Roman"/>
                <a:cs typeface="Times New Roman"/>
                <a:sym typeface="Times New Roman"/>
              </a:rPr>
              <a:t> </a:t>
            </a:r>
            <a:r>
              <a:rPr lang="en-US" sz="1800">
                <a:latin typeface="Overlock"/>
                <a:ea typeface="Overlock"/>
                <a:cs typeface="Overlock"/>
                <a:sym typeface="Overlock"/>
              </a:rPr>
              <a:t>padding</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and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cyclic</a:t>
            </a:r>
            <a:r>
              <a:rPr lang="en-US" sz="1800">
                <a:latin typeface="Times New Roman"/>
                <a:ea typeface="Times New Roman"/>
                <a:cs typeface="Times New Roman"/>
                <a:sym typeface="Times New Roman"/>
              </a:rPr>
              <a:t> </a:t>
            </a:r>
            <a:r>
              <a:rPr lang="en-US" sz="1800">
                <a:latin typeface="Overlock"/>
                <a:ea typeface="Overlock"/>
                <a:cs typeface="Overlock"/>
                <a:sym typeface="Overlock"/>
              </a:rPr>
              <a:t>method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also</a:t>
            </a:r>
            <a:r>
              <a:rPr lang="en-US" sz="1800">
                <a:latin typeface="Times New Roman"/>
                <a:ea typeface="Times New Roman"/>
                <a:cs typeface="Times New Roman"/>
                <a:sym typeface="Times New Roman"/>
              </a:rPr>
              <a:t> </a:t>
            </a:r>
            <a:r>
              <a:rPr lang="en-US" sz="1800">
                <a:latin typeface="Overlock"/>
                <a:ea typeface="Overlock"/>
                <a:cs typeface="Overlock"/>
                <a:sym typeface="Overlock"/>
              </a:rPr>
              <a:t>compared.</a:t>
            </a:r>
            <a:endParaRPr sz="1800">
              <a:latin typeface="Overlock"/>
              <a:ea typeface="Overlock"/>
              <a:cs typeface="Overlock"/>
              <a:sym typeface="Overloc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6" name="Shape 406"/>
        <p:cNvGrpSpPr/>
        <p:nvPr/>
      </p:nvGrpSpPr>
      <p:grpSpPr>
        <a:xfrm>
          <a:off x="0" y="0"/>
          <a:ext cx="0" cy="0"/>
          <a:chOff x="0" y="0"/>
          <a:chExt cx="0" cy="0"/>
        </a:xfrm>
      </p:grpSpPr>
      <p:sp>
        <p:nvSpPr>
          <p:cNvPr id="407" name="Google Shape;407;p21"/>
          <p:cNvSpPr txBox="1"/>
          <p:nvPr/>
        </p:nvSpPr>
        <p:spPr>
          <a:xfrm>
            <a:off x="11810593" y="6421630"/>
            <a:ext cx="18097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21</a:t>
            </a:r>
            <a:endParaRPr sz="1200">
              <a:latin typeface="Calibri"/>
              <a:ea typeface="Calibri"/>
              <a:cs typeface="Calibri"/>
              <a:sym typeface="Calibri"/>
            </a:endParaRPr>
          </a:p>
        </p:txBody>
      </p:sp>
      <p:sp>
        <p:nvSpPr>
          <p:cNvPr id="408" name="Google Shape;408;p21"/>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409" name="Google Shape;409;p21"/>
          <p:cNvSpPr txBox="1"/>
          <p:nvPr>
            <p:ph type="title"/>
          </p:nvPr>
        </p:nvSpPr>
        <p:spPr>
          <a:xfrm>
            <a:off x="785863" y="553211"/>
            <a:ext cx="6878320" cy="4724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Classification</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Results</a:t>
            </a:r>
            <a:endParaRPr sz="2800">
              <a:latin typeface="Overlock"/>
              <a:ea typeface="Overlock"/>
              <a:cs typeface="Overlock"/>
              <a:sym typeface="Overlock"/>
            </a:endParaRPr>
          </a:p>
        </p:txBody>
      </p:sp>
      <p:grpSp>
        <p:nvGrpSpPr>
          <p:cNvPr id="410" name="Google Shape;410;p21"/>
          <p:cNvGrpSpPr/>
          <p:nvPr/>
        </p:nvGrpSpPr>
        <p:grpSpPr>
          <a:xfrm>
            <a:off x="1495615" y="1762736"/>
            <a:ext cx="4295775" cy="4051913"/>
            <a:chOff x="1495615" y="1762736"/>
            <a:chExt cx="4295775" cy="4051913"/>
          </a:xfrm>
        </p:grpSpPr>
        <p:pic>
          <p:nvPicPr>
            <p:cNvPr id="411" name="Google Shape;411;p21"/>
            <p:cNvPicPr preferRelativeResize="0"/>
            <p:nvPr/>
          </p:nvPicPr>
          <p:blipFill rotWithShape="1">
            <a:blip r:embed="rId3">
              <a:alphaModFix/>
            </a:blip>
            <a:srcRect b="0" l="0" r="0" t="0"/>
            <a:stretch/>
          </p:blipFill>
          <p:spPr>
            <a:xfrm>
              <a:off x="1528992" y="1762736"/>
              <a:ext cx="4204298" cy="4001957"/>
            </a:xfrm>
            <a:prstGeom prst="rect">
              <a:avLst/>
            </a:prstGeom>
            <a:noFill/>
            <a:ln>
              <a:noFill/>
            </a:ln>
          </p:spPr>
        </p:pic>
        <p:sp>
          <p:nvSpPr>
            <p:cNvPr id="412" name="Google Shape;412;p21"/>
            <p:cNvSpPr/>
            <p:nvPr/>
          </p:nvSpPr>
          <p:spPr>
            <a:xfrm>
              <a:off x="1495615" y="4921205"/>
              <a:ext cx="4295775" cy="893444"/>
            </a:xfrm>
            <a:custGeom>
              <a:rect b="b" l="l" r="r" t="t"/>
              <a:pathLst>
                <a:path extrusionOk="0" h="893445" w="4295775">
                  <a:moveTo>
                    <a:pt x="0" y="893439"/>
                  </a:moveTo>
                  <a:lnTo>
                    <a:pt x="4295584" y="893439"/>
                  </a:lnTo>
                  <a:lnTo>
                    <a:pt x="4295584" y="0"/>
                  </a:lnTo>
                  <a:lnTo>
                    <a:pt x="0" y="0"/>
                  </a:lnTo>
                  <a:lnTo>
                    <a:pt x="0" y="893439"/>
                  </a:lnTo>
                  <a:close/>
                </a:path>
              </a:pathLst>
            </a:custGeom>
            <a:noFill/>
            <a:ln cap="flat" cmpd="sng" w="38100">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413" name="Google Shape;413;p21"/>
          <p:cNvGrpSpPr/>
          <p:nvPr/>
        </p:nvGrpSpPr>
        <p:grpSpPr>
          <a:xfrm>
            <a:off x="6633929" y="2449829"/>
            <a:ext cx="4422608" cy="2671498"/>
            <a:chOff x="6633929" y="2449829"/>
            <a:chExt cx="4422608" cy="2671498"/>
          </a:xfrm>
        </p:grpSpPr>
        <p:pic>
          <p:nvPicPr>
            <p:cNvPr id="414" name="Google Shape;414;p21"/>
            <p:cNvPicPr preferRelativeResize="0"/>
            <p:nvPr/>
          </p:nvPicPr>
          <p:blipFill rotWithShape="1">
            <a:blip r:embed="rId4">
              <a:alphaModFix/>
            </a:blip>
            <a:srcRect b="0" l="0" r="0" t="0"/>
            <a:stretch/>
          </p:blipFill>
          <p:spPr>
            <a:xfrm>
              <a:off x="6633929" y="2449829"/>
              <a:ext cx="4422608" cy="2671498"/>
            </a:xfrm>
            <a:prstGeom prst="rect">
              <a:avLst/>
            </a:prstGeom>
            <a:noFill/>
            <a:ln>
              <a:noFill/>
            </a:ln>
          </p:spPr>
        </p:pic>
        <p:sp>
          <p:nvSpPr>
            <p:cNvPr id="415" name="Google Shape;415;p21"/>
            <p:cNvSpPr/>
            <p:nvPr/>
          </p:nvSpPr>
          <p:spPr>
            <a:xfrm>
              <a:off x="6686905" y="3875131"/>
              <a:ext cx="4333240" cy="603250"/>
            </a:xfrm>
            <a:custGeom>
              <a:rect b="b" l="l" r="r" t="t"/>
              <a:pathLst>
                <a:path extrusionOk="0" h="603250" w="4333240">
                  <a:moveTo>
                    <a:pt x="0" y="603091"/>
                  </a:moveTo>
                  <a:lnTo>
                    <a:pt x="4332782" y="603091"/>
                  </a:lnTo>
                  <a:lnTo>
                    <a:pt x="4332782" y="0"/>
                  </a:lnTo>
                  <a:lnTo>
                    <a:pt x="0" y="0"/>
                  </a:lnTo>
                  <a:lnTo>
                    <a:pt x="0" y="603091"/>
                  </a:lnTo>
                  <a:close/>
                </a:path>
              </a:pathLst>
            </a:custGeom>
            <a:noFill/>
            <a:ln cap="flat" cmpd="sng" w="38100">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6" name="Google Shape;416;p21"/>
          <p:cNvSpPr/>
          <p:nvPr/>
        </p:nvSpPr>
        <p:spPr>
          <a:xfrm>
            <a:off x="508625" y="4028350"/>
            <a:ext cx="893400" cy="247500"/>
          </a:xfrm>
          <a:prstGeom prst="rightArrow">
            <a:avLst>
              <a:gd fmla="val 50000" name="adj1"/>
              <a:gd fmla="val 50000" name="adj2"/>
            </a:avLst>
          </a:prstGeom>
          <a:solidFill>
            <a:srgbClr val="EA9999"/>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17" name="Google Shape;417;p21"/>
          <p:cNvSpPr txBox="1"/>
          <p:nvPr/>
        </p:nvSpPr>
        <p:spPr>
          <a:xfrm>
            <a:off x="6633925" y="5459925"/>
            <a:ext cx="545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Swin-B obtains 2.4% higher than that of ViT with similar inference throughput (84.7 vs. 85.9 images/sec) and slightly lower FLOPs (47.0G vs. 55.4G).</a:t>
            </a:r>
            <a:endParaRPr i="1"/>
          </a:p>
        </p:txBody>
      </p:sp>
      <p:sp>
        <p:nvSpPr>
          <p:cNvPr id="418" name="Google Shape;418;p21"/>
          <p:cNvSpPr/>
          <p:nvPr/>
        </p:nvSpPr>
        <p:spPr>
          <a:xfrm rot="-5400000">
            <a:off x="9514825" y="5092425"/>
            <a:ext cx="626400" cy="247500"/>
          </a:xfrm>
          <a:prstGeom prst="rightArrow">
            <a:avLst>
              <a:gd fmla="val 50000" name="adj1"/>
              <a:gd fmla="val 50000" name="adj2"/>
            </a:avLst>
          </a:prstGeom>
          <a:solidFill>
            <a:srgbClr val="EA9999"/>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2" name="Shape 422"/>
        <p:cNvGrpSpPr/>
        <p:nvPr/>
      </p:nvGrpSpPr>
      <p:grpSpPr>
        <a:xfrm>
          <a:off x="0" y="0"/>
          <a:ext cx="0" cy="0"/>
          <a:chOff x="0" y="0"/>
          <a:chExt cx="0" cy="0"/>
        </a:xfrm>
      </p:grpSpPr>
      <p:sp>
        <p:nvSpPr>
          <p:cNvPr id="423" name="Google Shape;423;p22"/>
          <p:cNvSpPr txBox="1"/>
          <p:nvPr/>
        </p:nvSpPr>
        <p:spPr>
          <a:xfrm>
            <a:off x="11810593" y="6421630"/>
            <a:ext cx="18097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22</a:t>
            </a:r>
            <a:endParaRPr sz="1200">
              <a:latin typeface="Calibri"/>
              <a:ea typeface="Calibri"/>
              <a:cs typeface="Calibri"/>
              <a:sym typeface="Calibri"/>
            </a:endParaRPr>
          </a:p>
        </p:txBody>
      </p:sp>
      <p:sp>
        <p:nvSpPr>
          <p:cNvPr id="424" name="Google Shape;424;p22"/>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425" name="Google Shape;425;p22"/>
          <p:cNvSpPr txBox="1"/>
          <p:nvPr>
            <p:ph type="title"/>
          </p:nvPr>
        </p:nvSpPr>
        <p:spPr>
          <a:xfrm>
            <a:off x="785863" y="553211"/>
            <a:ext cx="68784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Object </a:t>
            </a:r>
            <a:r>
              <a:rPr lang="en-US" sz="2800">
                <a:solidFill>
                  <a:srgbClr val="002897"/>
                </a:solidFill>
                <a:latin typeface="Overlock"/>
                <a:ea typeface="Overlock"/>
                <a:cs typeface="Overlock"/>
                <a:sym typeface="Overlock"/>
              </a:rPr>
              <a:t>Detection</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Results</a:t>
            </a:r>
            <a:endParaRPr sz="2800">
              <a:latin typeface="Overlock"/>
              <a:ea typeface="Overlock"/>
              <a:cs typeface="Overlock"/>
              <a:sym typeface="Overlock"/>
            </a:endParaRPr>
          </a:p>
        </p:txBody>
      </p:sp>
      <p:grpSp>
        <p:nvGrpSpPr>
          <p:cNvPr id="426" name="Google Shape;426;p22"/>
          <p:cNvGrpSpPr/>
          <p:nvPr/>
        </p:nvGrpSpPr>
        <p:grpSpPr>
          <a:xfrm>
            <a:off x="6785447" y="1762968"/>
            <a:ext cx="4537923" cy="3888892"/>
            <a:chOff x="6785447" y="1762968"/>
            <a:chExt cx="4537923" cy="3888892"/>
          </a:xfrm>
        </p:grpSpPr>
        <p:pic>
          <p:nvPicPr>
            <p:cNvPr id="427" name="Google Shape;427;p22"/>
            <p:cNvPicPr preferRelativeResize="0"/>
            <p:nvPr/>
          </p:nvPicPr>
          <p:blipFill rotWithShape="1">
            <a:blip r:embed="rId3">
              <a:alphaModFix/>
            </a:blip>
            <a:srcRect b="0" l="0" r="0" t="0"/>
            <a:stretch/>
          </p:blipFill>
          <p:spPr>
            <a:xfrm>
              <a:off x="6785447" y="1762968"/>
              <a:ext cx="4503409" cy="3888892"/>
            </a:xfrm>
            <a:prstGeom prst="rect">
              <a:avLst/>
            </a:prstGeom>
            <a:noFill/>
            <a:ln>
              <a:noFill/>
            </a:ln>
          </p:spPr>
        </p:pic>
        <p:sp>
          <p:nvSpPr>
            <p:cNvPr id="428" name="Google Shape;428;p22"/>
            <p:cNvSpPr/>
            <p:nvPr/>
          </p:nvSpPr>
          <p:spPr>
            <a:xfrm>
              <a:off x="6790105" y="4424493"/>
              <a:ext cx="4533265" cy="621665"/>
            </a:xfrm>
            <a:custGeom>
              <a:rect b="b" l="l" r="r" t="t"/>
              <a:pathLst>
                <a:path extrusionOk="0" h="621664" w="4533265">
                  <a:moveTo>
                    <a:pt x="0" y="621635"/>
                  </a:moveTo>
                  <a:lnTo>
                    <a:pt x="4532655" y="621635"/>
                  </a:lnTo>
                  <a:lnTo>
                    <a:pt x="4532655" y="0"/>
                  </a:lnTo>
                  <a:lnTo>
                    <a:pt x="0" y="0"/>
                  </a:lnTo>
                  <a:lnTo>
                    <a:pt x="0" y="621635"/>
                  </a:lnTo>
                  <a:close/>
                </a:path>
              </a:pathLst>
            </a:custGeom>
            <a:noFill/>
            <a:ln cap="flat" cmpd="sng" w="38100">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429" name="Google Shape;429;p22"/>
          <p:cNvPicPr preferRelativeResize="0"/>
          <p:nvPr/>
        </p:nvPicPr>
        <p:blipFill rotWithShape="1">
          <a:blip r:embed="rId4">
            <a:alphaModFix/>
          </a:blip>
          <a:srcRect b="0" l="0" r="0" t="0"/>
          <a:stretch/>
        </p:blipFill>
        <p:spPr>
          <a:xfrm>
            <a:off x="1605306" y="1843392"/>
            <a:ext cx="4450478" cy="40751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3" name="Shape 433"/>
        <p:cNvGrpSpPr/>
        <p:nvPr/>
      </p:nvGrpSpPr>
      <p:grpSpPr>
        <a:xfrm>
          <a:off x="0" y="0"/>
          <a:ext cx="0" cy="0"/>
          <a:chOff x="0" y="0"/>
          <a:chExt cx="0" cy="0"/>
        </a:xfrm>
      </p:grpSpPr>
      <p:sp>
        <p:nvSpPr>
          <p:cNvPr id="434" name="Google Shape;434;p23"/>
          <p:cNvSpPr txBox="1"/>
          <p:nvPr/>
        </p:nvSpPr>
        <p:spPr>
          <a:xfrm>
            <a:off x="11810593" y="6421630"/>
            <a:ext cx="18097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23</a:t>
            </a:r>
            <a:endParaRPr sz="1200">
              <a:latin typeface="Calibri"/>
              <a:ea typeface="Calibri"/>
              <a:cs typeface="Calibri"/>
              <a:sym typeface="Calibri"/>
            </a:endParaRPr>
          </a:p>
        </p:txBody>
      </p:sp>
      <p:sp>
        <p:nvSpPr>
          <p:cNvPr id="435" name="Google Shape;435;p23"/>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436" name="Google Shape;436;p23"/>
          <p:cNvSpPr txBox="1"/>
          <p:nvPr>
            <p:ph type="title"/>
          </p:nvPr>
        </p:nvSpPr>
        <p:spPr>
          <a:xfrm>
            <a:off x="785863" y="553211"/>
            <a:ext cx="6878320" cy="4724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Semantic</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Segmentation</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Results</a:t>
            </a:r>
            <a:endParaRPr sz="2800">
              <a:latin typeface="Overlock"/>
              <a:ea typeface="Overlock"/>
              <a:cs typeface="Overlock"/>
              <a:sym typeface="Overlock"/>
            </a:endParaRPr>
          </a:p>
        </p:txBody>
      </p:sp>
      <p:grpSp>
        <p:nvGrpSpPr>
          <p:cNvPr id="437" name="Google Shape;437;p23"/>
          <p:cNvGrpSpPr/>
          <p:nvPr/>
        </p:nvGrpSpPr>
        <p:grpSpPr>
          <a:xfrm>
            <a:off x="3675430" y="1405529"/>
            <a:ext cx="4868545" cy="4743504"/>
            <a:chOff x="3675430" y="1405529"/>
            <a:chExt cx="4868545" cy="4743504"/>
          </a:xfrm>
        </p:grpSpPr>
        <p:pic>
          <p:nvPicPr>
            <p:cNvPr id="438" name="Google Shape;438;p23"/>
            <p:cNvPicPr preferRelativeResize="0"/>
            <p:nvPr/>
          </p:nvPicPr>
          <p:blipFill rotWithShape="1">
            <a:blip r:embed="rId3">
              <a:alphaModFix/>
            </a:blip>
            <a:srcRect b="0" l="0" r="0" t="0"/>
            <a:stretch/>
          </p:blipFill>
          <p:spPr>
            <a:xfrm>
              <a:off x="3680590" y="1405529"/>
              <a:ext cx="4813365" cy="4743504"/>
            </a:xfrm>
            <a:prstGeom prst="rect">
              <a:avLst/>
            </a:prstGeom>
            <a:noFill/>
            <a:ln>
              <a:noFill/>
            </a:ln>
          </p:spPr>
        </p:pic>
        <p:sp>
          <p:nvSpPr>
            <p:cNvPr id="439" name="Google Shape;439;p23"/>
            <p:cNvSpPr/>
            <p:nvPr/>
          </p:nvSpPr>
          <p:spPr>
            <a:xfrm>
              <a:off x="3675430" y="4325729"/>
              <a:ext cx="4868545" cy="932180"/>
            </a:xfrm>
            <a:custGeom>
              <a:rect b="b" l="l" r="r" t="t"/>
              <a:pathLst>
                <a:path extrusionOk="0" h="932179" w="4868545">
                  <a:moveTo>
                    <a:pt x="0" y="932070"/>
                  </a:moveTo>
                  <a:lnTo>
                    <a:pt x="4868494" y="932070"/>
                  </a:lnTo>
                  <a:lnTo>
                    <a:pt x="4868494" y="0"/>
                  </a:lnTo>
                  <a:lnTo>
                    <a:pt x="0" y="0"/>
                  </a:lnTo>
                  <a:lnTo>
                    <a:pt x="0" y="932070"/>
                  </a:lnTo>
                  <a:close/>
                </a:path>
              </a:pathLst>
            </a:custGeom>
            <a:noFill/>
            <a:ln cap="flat" cmpd="sng" w="38100">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3" name="Shape 443"/>
        <p:cNvGrpSpPr/>
        <p:nvPr/>
      </p:nvGrpSpPr>
      <p:grpSpPr>
        <a:xfrm>
          <a:off x="0" y="0"/>
          <a:ext cx="0" cy="0"/>
          <a:chOff x="0" y="0"/>
          <a:chExt cx="0" cy="0"/>
        </a:xfrm>
      </p:grpSpPr>
      <p:sp>
        <p:nvSpPr>
          <p:cNvPr id="444" name="Google Shape;444;p28"/>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5" name="Google Shape;445;p28"/>
          <p:cNvSpPr txBox="1"/>
          <p:nvPr>
            <p:ph type="title"/>
          </p:nvPr>
        </p:nvSpPr>
        <p:spPr>
          <a:xfrm>
            <a:off x="785863" y="553211"/>
            <a:ext cx="6878320" cy="472440"/>
          </a:xfrm>
          <a:prstGeom prst="rect">
            <a:avLst/>
          </a:prstGeom>
          <a:noFill/>
          <a:ln>
            <a:noFill/>
          </a:ln>
        </p:spPr>
        <p:txBody>
          <a:bodyPr anchorCtr="0" anchor="t" bIns="0" lIns="0" spcFirstLastPara="1" rIns="0" wrap="square" tIns="12700">
            <a:spAutoFit/>
          </a:bodyPr>
          <a:lstStyle/>
          <a:p>
            <a:pPr indent="0" lvl="0" marL="25400" rtl="0" algn="l">
              <a:lnSpc>
                <a:spcPct val="100000"/>
              </a:lnSpc>
              <a:spcBef>
                <a:spcPts val="0"/>
              </a:spcBef>
              <a:spcAft>
                <a:spcPts val="0"/>
              </a:spcAft>
              <a:buNone/>
            </a:pPr>
            <a:r>
              <a:rPr lang="en-US"/>
              <a:t>Sources</a:t>
            </a:r>
            <a:endParaRPr/>
          </a:p>
        </p:txBody>
      </p:sp>
      <p:sp>
        <p:nvSpPr>
          <p:cNvPr id="446" name="Google Shape;446;p28"/>
          <p:cNvSpPr txBox="1"/>
          <p:nvPr/>
        </p:nvSpPr>
        <p:spPr>
          <a:xfrm>
            <a:off x="798576" y="1059050"/>
            <a:ext cx="6003600" cy="2156400"/>
          </a:xfrm>
          <a:prstGeom prst="rect">
            <a:avLst/>
          </a:prstGeom>
          <a:noFill/>
          <a:ln>
            <a:noFill/>
          </a:ln>
        </p:spPr>
        <p:txBody>
          <a:bodyPr anchorCtr="0" anchor="t" bIns="0" lIns="0" spcFirstLastPara="1" rIns="0" wrap="square" tIns="16500">
            <a:spAutoFit/>
          </a:bodyPr>
          <a:lstStyle/>
          <a:p>
            <a:pPr indent="0" lvl="0" marL="12700" rtl="0" algn="l">
              <a:lnSpc>
                <a:spcPct val="116941"/>
              </a:lnSpc>
              <a:spcBef>
                <a:spcPts val="0"/>
              </a:spcBef>
              <a:spcAft>
                <a:spcPts val="0"/>
              </a:spcAft>
              <a:buNone/>
            </a:pPr>
            <a:r>
              <a:rPr lang="en-US" sz="1150">
                <a:solidFill>
                  <a:srgbClr val="FFFFFF"/>
                </a:solidFill>
                <a:latin typeface="Trebuchet MS"/>
                <a:ea typeface="Trebuchet MS"/>
                <a:cs typeface="Trebuchet MS"/>
                <a:sym typeface="Trebuchet MS"/>
              </a:rPr>
              <a:t>Original</a:t>
            </a:r>
            <a:r>
              <a:rPr lang="en-US" sz="1150">
                <a:solidFill>
                  <a:srgbClr val="FFFFFF"/>
                </a:solidFill>
                <a:latin typeface="Times New Roman"/>
                <a:ea typeface="Times New Roman"/>
                <a:cs typeface="Times New Roman"/>
                <a:sym typeface="Times New Roman"/>
              </a:rPr>
              <a:t> </a:t>
            </a:r>
            <a:r>
              <a:rPr lang="en-US" sz="1150">
                <a:solidFill>
                  <a:srgbClr val="FFFFFF"/>
                </a:solidFill>
                <a:latin typeface="Trebuchet MS"/>
                <a:ea typeface="Trebuchet MS"/>
                <a:cs typeface="Trebuchet MS"/>
                <a:sym typeface="Trebuchet MS"/>
              </a:rPr>
              <a:t>Paper</a:t>
            </a:r>
            <a:endParaRPr sz="1150">
              <a:latin typeface="Trebuchet MS"/>
              <a:ea typeface="Trebuchet MS"/>
              <a:cs typeface="Trebuchet MS"/>
              <a:sym typeface="Trebuchet MS"/>
            </a:endParaRPr>
          </a:p>
          <a:p>
            <a:pPr indent="0" lvl="0" marL="12700" rtl="0" algn="l">
              <a:lnSpc>
                <a:spcPct val="117222"/>
              </a:lnSpc>
              <a:spcBef>
                <a:spcPts val="0"/>
              </a:spcBef>
              <a:spcAft>
                <a:spcPts val="0"/>
              </a:spcAft>
              <a:buNone/>
            </a:pPr>
            <a:r>
              <a:rPr lang="en-US" sz="1200">
                <a:solidFill>
                  <a:srgbClr val="FFFFFF"/>
                </a:solidFill>
                <a:latin typeface="Overlock"/>
                <a:ea typeface="Overlock"/>
                <a:cs typeface="Overlock"/>
                <a:sym typeface="Overlock"/>
              </a:rPr>
              <a:t>Paper</a:t>
            </a:r>
            <a:r>
              <a:rPr lang="en-US" sz="1200">
                <a:solidFill>
                  <a:srgbClr val="FFFFFF"/>
                </a:solidFill>
                <a:latin typeface="Times New Roman"/>
                <a:ea typeface="Times New Roman"/>
                <a:cs typeface="Times New Roman"/>
                <a:sym typeface="Times New Roman"/>
              </a:rPr>
              <a:t> </a:t>
            </a:r>
            <a:r>
              <a:rPr lang="en-US" sz="1200">
                <a:solidFill>
                  <a:srgbClr val="FFFFFF"/>
                </a:solidFill>
                <a:latin typeface="Overlock"/>
                <a:ea typeface="Overlock"/>
                <a:cs typeface="Overlock"/>
                <a:sym typeface="Overlock"/>
              </a:rPr>
              <a:t>(https://arxiv.org/pdf/2103.14030.pdf)</a:t>
            </a:r>
            <a:endParaRPr sz="1200">
              <a:latin typeface="Overlock"/>
              <a:ea typeface="Overlock"/>
              <a:cs typeface="Overlock"/>
              <a:sym typeface="Overlock"/>
            </a:endParaRPr>
          </a:p>
          <a:p>
            <a:pPr indent="0" lvl="0" marL="12700" rtl="0" algn="l">
              <a:lnSpc>
                <a:spcPct val="100000"/>
              </a:lnSpc>
              <a:spcBef>
                <a:spcPts val="0"/>
              </a:spcBef>
              <a:spcAft>
                <a:spcPts val="0"/>
              </a:spcAft>
              <a:buNone/>
            </a:pPr>
            <a:r>
              <a:rPr lang="en-US" sz="1200">
                <a:solidFill>
                  <a:srgbClr val="FFFFFF"/>
                </a:solidFill>
                <a:latin typeface="Overlock"/>
                <a:ea typeface="Overlock"/>
                <a:cs typeface="Overlock"/>
                <a:sym typeface="Overlock"/>
              </a:rPr>
              <a:t>GitHub</a:t>
            </a:r>
            <a:r>
              <a:rPr lang="en-US" sz="1200">
                <a:solidFill>
                  <a:srgbClr val="FFFFFF"/>
                </a:solidFill>
                <a:latin typeface="Times New Roman"/>
                <a:ea typeface="Times New Roman"/>
                <a:cs typeface="Times New Roman"/>
                <a:sym typeface="Times New Roman"/>
              </a:rPr>
              <a:t> </a:t>
            </a:r>
            <a:r>
              <a:rPr lang="en-US" sz="1200">
                <a:solidFill>
                  <a:srgbClr val="FFFFFF"/>
                </a:solidFill>
                <a:latin typeface="Overlock"/>
                <a:ea typeface="Overlock"/>
                <a:cs typeface="Overlock"/>
                <a:sym typeface="Overlock"/>
              </a:rPr>
              <a:t>(https://github.com/microsoft/Swin-Transformer)</a:t>
            </a:r>
            <a:endParaRPr sz="1200">
              <a:latin typeface="Overlock"/>
              <a:ea typeface="Overlock"/>
              <a:cs typeface="Overlock"/>
              <a:sym typeface="Overlock"/>
            </a:endParaRPr>
          </a:p>
          <a:p>
            <a:pPr indent="0" lvl="0" marL="0" rtl="0" algn="l">
              <a:lnSpc>
                <a:spcPct val="100000"/>
              </a:lnSpc>
              <a:spcBef>
                <a:spcPts val="25"/>
              </a:spcBef>
              <a:spcAft>
                <a:spcPts val="0"/>
              </a:spcAft>
              <a:buNone/>
            </a:pPr>
            <a:r>
              <a:t/>
            </a:r>
            <a:endParaRPr sz="1250">
              <a:latin typeface="Overlock"/>
              <a:ea typeface="Overlock"/>
              <a:cs typeface="Overlock"/>
              <a:sym typeface="Overlock"/>
            </a:endParaRPr>
          </a:p>
          <a:p>
            <a:pPr indent="0" lvl="0" marL="12700" rtl="0" algn="l">
              <a:lnSpc>
                <a:spcPct val="100000"/>
              </a:lnSpc>
              <a:spcBef>
                <a:spcPts val="0"/>
              </a:spcBef>
              <a:spcAft>
                <a:spcPts val="0"/>
              </a:spcAft>
              <a:buNone/>
            </a:pPr>
            <a:r>
              <a:rPr lang="en-US" sz="1150">
                <a:solidFill>
                  <a:srgbClr val="FFFFFF"/>
                </a:solidFill>
                <a:latin typeface="Trebuchet MS"/>
                <a:ea typeface="Trebuchet MS"/>
                <a:cs typeface="Trebuchet MS"/>
                <a:sym typeface="Trebuchet MS"/>
              </a:rPr>
              <a:t>YouTube</a:t>
            </a:r>
            <a:endParaRPr sz="1150">
              <a:latin typeface="Trebuchet MS"/>
              <a:ea typeface="Trebuchet MS"/>
              <a:cs typeface="Trebuchet MS"/>
              <a:sym typeface="Trebuchet MS"/>
            </a:endParaRPr>
          </a:p>
          <a:p>
            <a:pPr indent="0" lvl="0" marL="12700" rtl="0" algn="l">
              <a:lnSpc>
                <a:spcPct val="116111"/>
              </a:lnSpc>
              <a:spcBef>
                <a:spcPts val="50"/>
              </a:spcBef>
              <a:spcAft>
                <a:spcPts val="0"/>
              </a:spcAft>
              <a:buNone/>
            </a:pPr>
            <a:r>
              <a:rPr lang="en-US" sz="1200">
                <a:solidFill>
                  <a:srgbClr val="FFFFFF"/>
                </a:solidFill>
                <a:latin typeface="Overlock"/>
                <a:ea typeface="Overlock"/>
                <a:cs typeface="Overlock"/>
                <a:sym typeface="Overlock"/>
              </a:rPr>
              <a:t>AI</a:t>
            </a:r>
            <a:r>
              <a:rPr lang="en-US" sz="1200">
                <a:solidFill>
                  <a:srgbClr val="FFFFFF"/>
                </a:solidFill>
                <a:latin typeface="Times New Roman"/>
                <a:ea typeface="Times New Roman"/>
                <a:cs typeface="Times New Roman"/>
                <a:sym typeface="Times New Roman"/>
              </a:rPr>
              <a:t> </a:t>
            </a:r>
            <a:r>
              <a:rPr lang="en-US" sz="1200">
                <a:solidFill>
                  <a:srgbClr val="FFFFFF"/>
                </a:solidFill>
                <a:latin typeface="Overlock"/>
                <a:ea typeface="Overlock"/>
                <a:cs typeface="Overlock"/>
                <a:sym typeface="Overlock"/>
              </a:rPr>
              <a:t>Bites</a:t>
            </a:r>
            <a:r>
              <a:rPr lang="en-US" sz="1200">
                <a:solidFill>
                  <a:srgbClr val="FFFFFF"/>
                </a:solidFill>
                <a:latin typeface="Times New Roman"/>
                <a:ea typeface="Times New Roman"/>
                <a:cs typeface="Times New Roman"/>
                <a:sym typeface="Times New Roman"/>
              </a:rPr>
              <a:t> </a:t>
            </a:r>
            <a:r>
              <a:rPr lang="en-US" sz="1200">
                <a:solidFill>
                  <a:srgbClr val="FFFFFF"/>
                </a:solidFill>
                <a:latin typeface="Overlock"/>
                <a:ea typeface="Overlock"/>
                <a:cs typeface="Overlock"/>
                <a:sym typeface="Overlock"/>
              </a:rPr>
              <a:t>(https://</a:t>
            </a:r>
            <a:r>
              <a:rPr lang="en-US" sz="1200" u="sng">
                <a:solidFill>
                  <a:srgbClr val="FFFFFF"/>
                </a:solidFill>
                <a:latin typeface="Overlock"/>
                <a:ea typeface="Overlock"/>
                <a:cs typeface="Overlock"/>
                <a:sym typeface="Overlock"/>
                <a:hlinkClick r:id="rId3">
                  <a:extLst>
                    <a:ext uri="{A12FA001-AC4F-418D-AE19-62706E023703}">
                      <ahyp:hlinkClr val="tx"/>
                    </a:ext>
                  </a:extLst>
                </a:hlinkClick>
              </a:rPr>
              <a:t>www.youtube.com/watch?v=tFYxJZBAbE8)</a:t>
            </a:r>
            <a:endParaRPr sz="1200">
              <a:latin typeface="Overlock"/>
              <a:ea typeface="Overlock"/>
              <a:cs typeface="Overlock"/>
              <a:sym typeface="Overlock"/>
            </a:endParaRPr>
          </a:p>
          <a:p>
            <a:pPr indent="0" lvl="0" marL="12700" rtl="0" algn="l">
              <a:lnSpc>
                <a:spcPct val="116111"/>
              </a:lnSpc>
              <a:spcBef>
                <a:spcPts val="0"/>
              </a:spcBef>
              <a:spcAft>
                <a:spcPts val="0"/>
              </a:spcAft>
              <a:buNone/>
            </a:pPr>
            <a:r>
              <a:rPr lang="en-US" sz="1200">
                <a:solidFill>
                  <a:srgbClr val="FFFFFF"/>
                </a:solidFill>
                <a:latin typeface="Overlock"/>
                <a:ea typeface="Overlock"/>
                <a:cs typeface="Overlock"/>
                <a:sym typeface="Overlock"/>
              </a:rPr>
              <a:t>What's</a:t>
            </a:r>
            <a:r>
              <a:rPr lang="en-US" sz="1200">
                <a:solidFill>
                  <a:srgbClr val="FFFFFF"/>
                </a:solidFill>
                <a:latin typeface="Times New Roman"/>
                <a:ea typeface="Times New Roman"/>
                <a:cs typeface="Times New Roman"/>
                <a:sym typeface="Times New Roman"/>
              </a:rPr>
              <a:t> </a:t>
            </a:r>
            <a:r>
              <a:rPr lang="en-US" sz="1200">
                <a:solidFill>
                  <a:srgbClr val="FFFFFF"/>
                </a:solidFill>
                <a:latin typeface="Overlock"/>
                <a:ea typeface="Overlock"/>
                <a:cs typeface="Overlock"/>
                <a:sym typeface="Overlock"/>
              </a:rPr>
              <a:t>AI</a:t>
            </a:r>
            <a:r>
              <a:rPr lang="en-US" sz="1200">
                <a:solidFill>
                  <a:srgbClr val="FFFFFF"/>
                </a:solidFill>
                <a:latin typeface="Times New Roman"/>
                <a:ea typeface="Times New Roman"/>
                <a:cs typeface="Times New Roman"/>
                <a:sym typeface="Times New Roman"/>
              </a:rPr>
              <a:t> </a:t>
            </a:r>
            <a:r>
              <a:rPr lang="en-US" sz="1200">
                <a:solidFill>
                  <a:srgbClr val="FFFFFF"/>
                </a:solidFill>
                <a:latin typeface="Overlock"/>
                <a:ea typeface="Overlock"/>
                <a:cs typeface="Overlock"/>
                <a:sym typeface="Overlock"/>
              </a:rPr>
              <a:t>(https://</a:t>
            </a:r>
            <a:r>
              <a:rPr lang="en-US" sz="1200" u="sng">
                <a:solidFill>
                  <a:srgbClr val="FFFFFF"/>
                </a:solidFill>
                <a:latin typeface="Overlock"/>
                <a:ea typeface="Overlock"/>
                <a:cs typeface="Overlock"/>
                <a:sym typeface="Overlock"/>
                <a:hlinkClick r:id="rId4">
                  <a:extLst>
                    <a:ext uri="{A12FA001-AC4F-418D-AE19-62706E023703}">
                      <ahyp:hlinkClr val="tx"/>
                    </a:ext>
                  </a:extLst>
                </a:hlinkClick>
              </a:rPr>
              <a:t>www.youtube.com/watch?v=QcCJJOLCeJQ&amp;t=4s)</a:t>
            </a:r>
            <a:endParaRPr sz="1200">
              <a:latin typeface="Overlock"/>
              <a:ea typeface="Overlock"/>
              <a:cs typeface="Overlock"/>
              <a:sym typeface="Overlock"/>
            </a:endParaRPr>
          </a:p>
          <a:p>
            <a:pPr indent="0" lvl="0" marL="0" rtl="0" algn="l">
              <a:lnSpc>
                <a:spcPct val="100000"/>
              </a:lnSpc>
              <a:spcBef>
                <a:spcPts val="0"/>
              </a:spcBef>
              <a:spcAft>
                <a:spcPts val="0"/>
              </a:spcAft>
              <a:buNone/>
            </a:pPr>
            <a:r>
              <a:t/>
            </a:r>
            <a:endParaRPr sz="1250">
              <a:latin typeface="Overlock"/>
              <a:ea typeface="Overlock"/>
              <a:cs typeface="Overlock"/>
              <a:sym typeface="Overlock"/>
            </a:endParaRPr>
          </a:p>
          <a:p>
            <a:pPr indent="0" lvl="0" marL="12700" rtl="0" algn="l">
              <a:lnSpc>
                <a:spcPct val="100000"/>
              </a:lnSpc>
              <a:spcBef>
                <a:spcPts val="0"/>
              </a:spcBef>
              <a:spcAft>
                <a:spcPts val="0"/>
              </a:spcAft>
              <a:buNone/>
            </a:pPr>
            <a:r>
              <a:rPr lang="en-US" sz="1150" u="sng">
                <a:solidFill>
                  <a:srgbClr val="FFFFFF"/>
                </a:solidFill>
                <a:latin typeface="Trebuchet MS"/>
                <a:ea typeface="Trebuchet MS"/>
                <a:cs typeface="Trebuchet MS"/>
                <a:sym typeface="Trebuchet MS"/>
              </a:rPr>
              <a:t>Blogs</a:t>
            </a:r>
            <a:endParaRPr sz="1150" u="sng">
              <a:solidFill>
                <a:srgbClr val="FFFFFF"/>
              </a:solidFill>
              <a:latin typeface="Trebuchet MS"/>
              <a:ea typeface="Trebuchet MS"/>
              <a:cs typeface="Trebuchet MS"/>
              <a:sym typeface="Trebuchet MS"/>
            </a:endParaRPr>
          </a:p>
          <a:p>
            <a:pPr indent="0" lvl="0" marL="12700" rtl="0" algn="l">
              <a:lnSpc>
                <a:spcPct val="100000"/>
              </a:lnSpc>
              <a:spcBef>
                <a:spcPts val="0"/>
              </a:spcBef>
              <a:spcAft>
                <a:spcPts val="0"/>
              </a:spcAft>
              <a:buNone/>
            </a:pPr>
            <a:r>
              <a:rPr lang="en-US" sz="1150" u="sng">
                <a:solidFill>
                  <a:srgbClr val="FFFFFF"/>
                </a:solidFill>
                <a:latin typeface="Trebuchet MS"/>
                <a:ea typeface="Trebuchet MS"/>
                <a:cs typeface="Trebuchet MS"/>
                <a:sym typeface="Trebuchet MS"/>
              </a:rPr>
              <a:t>https://arshren.medium.com/swin-transformer-a-unifying-step-between-computer-vision-and-natural-language-processing-3fc0e59ff8f2</a:t>
            </a:r>
            <a:endParaRPr sz="1150" u="sng">
              <a:solidFill>
                <a:srgbClr val="FFFFFF"/>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 name="Shape 101"/>
        <p:cNvGrpSpPr/>
        <p:nvPr/>
      </p:nvGrpSpPr>
      <p:grpSpPr>
        <a:xfrm>
          <a:off x="0" y="0"/>
          <a:ext cx="0" cy="0"/>
          <a:chOff x="0" y="0"/>
          <a:chExt cx="0" cy="0"/>
        </a:xfrm>
      </p:grpSpPr>
      <p:sp>
        <p:nvSpPr>
          <p:cNvPr id="102" name="Google Shape;102;p6"/>
          <p:cNvSpPr txBox="1"/>
          <p:nvPr/>
        </p:nvSpPr>
        <p:spPr>
          <a:xfrm>
            <a:off x="11888381" y="6421630"/>
            <a:ext cx="102870"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6</a:t>
            </a:r>
            <a:endParaRPr sz="1200">
              <a:latin typeface="Calibri"/>
              <a:ea typeface="Calibri"/>
              <a:cs typeface="Calibri"/>
              <a:sym typeface="Calibri"/>
            </a:endParaRPr>
          </a:p>
        </p:txBody>
      </p:sp>
      <p:sp>
        <p:nvSpPr>
          <p:cNvPr id="103" name="Google Shape;103;p6"/>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104" name="Google Shape;104;p6"/>
          <p:cNvSpPr txBox="1"/>
          <p:nvPr>
            <p:ph type="title"/>
          </p:nvPr>
        </p:nvSpPr>
        <p:spPr>
          <a:xfrm>
            <a:off x="785863" y="553211"/>
            <a:ext cx="68784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Transformers</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are Really Great.</a:t>
            </a:r>
            <a:endParaRPr sz="2800">
              <a:latin typeface="Overlock"/>
              <a:ea typeface="Overlock"/>
              <a:cs typeface="Overlock"/>
              <a:sym typeface="Overlock"/>
            </a:endParaRPr>
          </a:p>
        </p:txBody>
      </p:sp>
      <p:sp>
        <p:nvSpPr>
          <p:cNvPr id="105" name="Google Shape;105;p6"/>
          <p:cNvSpPr txBox="1"/>
          <p:nvPr/>
        </p:nvSpPr>
        <p:spPr>
          <a:xfrm>
            <a:off x="785887" y="1235001"/>
            <a:ext cx="10194300" cy="1604400"/>
          </a:xfrm>
          <a:prstGeom prst="rect">
            <a:avLst/>
          </a:prstGeom>
          <a:noFill/>
          <a:ln>
            <a:noFill/>
          </a:ln>
        </p:spPr>
        <p:txBody>
          <a:bodyPr anchorCtr="0" anchor="t" bIns="0" lIns="0" spcFirstLastPara="1" rIns="0" wrap="square" tIns="12700">
            <a:spAutoFit/>
          </a:bodyPr>
          <a:lstStyle/>
          <a:p>
            <a:pPr indent="0" lvl="0" marL="12700" marR="5080" rtl="0" algn="l">
              <a:lnSpc>
                <a:spcPct val="102200"/>
              </a:lnSpc>
              <a:spcBef>
                <a:spcPts val="1465"/>
              </a:spcBef>
              <a:spcAft>
                <a:spcPts val="0"/>
              </a:spcAft>
              <a:buNone/>
            </a:pPr>
            <a:r>
              <a:rPr b="1" lang="en-US" sz="1800">
                <a:solidFill>
                  <a:schemeClr val="dk1"/>
                </a:solidFill>
                <a:highlight>
                  <a:srgbClr val="EA9999"/>
                </a:highlight>
                <a:latin typeface="Calibri"/>
                <a:ea typeface="Calibri"/>
                <a:cs typeface="Calibri"/>
                <a:sym typeface="Calibri"/>
              </a:rPr>
              <a:t>CNNs</a:t>
            </a:r>
            <a:r>
              <a:rPr lang="en-US" sz="1800">
                <a:solidFill>
                  <a:schemeClr val="dk1"/>
                </a:solidFill>
                <a:latin typeface="Times New Roman"/>
                <a:ea typeface="Times New Roman"/>
                <a:cs typeface="Times New Roman"/>
                <a:sym typeface="Times New Roman"/>
              </a:rPr>
              <a:t>, are very </a:t>
            </a:r>
            <a:r>
              <a:rPr lang="en-US" sz="1800">
                <a:solidFill>
                  <a:schemeClr val="dk1"/>
                </a:solidFill>
                <a:latin typeface="Calibri"/>
                <a:ea typeface="Calibri"/>
                <a:cs typeface="Calibri"/>
                <a:sym typeface="Calibri"/>
              </a:rPr>
              <a:t>localized.</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They</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don’t</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have</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the</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spatial</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information</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necessary</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for</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many</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tasks</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like</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instance</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recognition</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because</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convolutions</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don't</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consider</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distanced-pixels</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relations.</a:t>
            </a:r>
            <a:endParaRPr sz="1800">
              <a:solidFill>
                <a:schemeClr val="dk1"/>
              </a:solidFill>
              <a:latin typeface="Calibri"/>
              <a:ea typeface="Calibri"/>
              <a:cs typeface="Calibri"/>
              <a:sym typeface="Calibri"/>
            </a:endParaRPr>
          </a:p>
          <a:p>
            <a:pPr indent="0" lvl="0" marL="12700" marR="5080" rtl="0" algn="l">
              <a:lnSpc>
                <a:spcPct val="102200"/>
              </a:lnSpc>
              <a:spcBef>
                <a:spcPts val="1465"/>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12700" rtl="0" algn="l">
              <a:lnSpc>
                <a:spcPct val="100000"/>
              </a:lnSpc>
              <a:spcBef>
                <a:spcPts val="0"/>
              </a:spcBef>
              <a:spcAft>
                <a:spcPts val="0"/>
              </a:spcAft>
              <a:buNone/>
            </a:pPr>
            <a:r>
              <a:rPr b="1" lang="en-US" sz="1800">
                <a:highlight>
                  <a:srgbClr val="93C47D"/>
                </a:highlight>
                <a:latin typeface="Overlock"/>
                <a:ea typeface="Overlock"/>
                <a:cs typeface="Overlock"/>
                <a:sym typeface="Overlock"/>
              </a:rPr>
              <a:t>Transformer’s Self Attention</a:t>
            </a:r>
            <a:r>
              <a:rPr lang="en-US" sz="1800">
                <a:latin typeface="Overlock"/>
                <a:ea typeface="Overlock"/>
                <a:cs typeface="Overlock"/>
                <a:sym typeface="Overlock"/>
              </a:rPr>
              <a:t>, however,</a:t>
            </a:r>
            <a:r>
              <a:rPr lang="en-US" sz="1800">
                <a:latin typeface="Times New Roman"/>
                <a:ea typeface="Times New Roman"/>
                <a:cs typeface="Times New Roman"/>
                <a:sym typeface="Times New Roman"/>
              </a:rPr>
              <a:t> </a:t>
            </a:r>
            <a:r>
              <a:rPr lang="en-US" sz="1800">
                <a:latin typeface="Overlock"/>
                <a:ea typeface="Overlock"/>
                <a:cs typeface="Overlock"/>
                <a:sym typeface="Overlock"/>
              </a:rPr>
              <a:t>can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simultaneously</a:t>
            </a:r>
            <a:r>
              <a:rPr lang="en-US" sz="1800">
                <a:latin typeface="Times New Roman"/>
                <a:ea typeface="Times New Roman"/>
                <a:cs typeface="Times New Roman"/>
                <a:sym typeface="Times New Roman"/>
              </a:rPr>
              <a:t> </a:t>
            </a:r>
            <a:r>
              <a:rPr lang="en-US" sz="1800">
                <a:latin typeface="Overlock"/>
                <a:ea typeface="Overlock"/>
                <a:cs typeface="Overlock"/>
                <a:sym typeface="Overlock"/>
              </a:rPr>
              <a:t>extract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all</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information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we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need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from</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input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and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its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inter-relations. </a:t>
            </a:r>
            <a:endParaRPr sz="1800">
              <a:latin typeface="Calibri"/>
              <a:ea typeface="Calibri"/>
              <a:cs typeface="Calibri"/>
              <a:sym typeface="Calibri"/>
            </a:endParaRPr>
          </a:p>
        </p:txBody>
      </p:sp>
      <p:sp>
        <p:nvSpPr>
          <p:cNvPr id="106" name="Google Shape;106;p6"/>
          <p:cNvSpPr txBox="1"/>
          <p:nvPr/>
        </p:nvSpPr>
        <p:spPr>
          <a:xfrm>
            <a:off x="1433546" y="3368040"/>
            <a:ext cx="587375" cy="2122805"/>
          </a:xfrm>
          <a:prstGeom prst="rect">
            <a:avLst/>
          </a:prstGeom>
          <a:noFill/>
          <a:ln>
            <a:noFill/>
          </a:ln>
        </p:spPr>
        <p:txBody>
          <a:bodyPr anchorCtr="0" anchor="t" bIns="0" lIns="0" spcFirstLastPara="1" rIns="0" wrap="square" tIns="12700">
            <a:spAutoFit/>
          </a:bodyPr>
          <a:lstStyle/>
          <a:p>
            <a:pPr indent="0" lvl="0" marL="343535" rtl="0" algn="l">
              <a:lnSpc>
                <a:spcPct val="100000"/>
              </a:lnSpc>
              <a:spcBef>
                <a:spcPts val="0"/>
              </a:spcBef>
              <a:spcAft>
                <a:spcPts val="0"/>
              </a:spcAft>
              <a:buNone/>
            </a:pPr>
            <a:r>
              <a:rPr lang="en-US" sz="1100">
                <a:latin typeface="Overlock"/>
                <a:ea typeface="Overlock"/>
                <a:cs typeface="Overlock"/>
                <a:sym typeface="Overlock"/>
              </a:rPr>
              <a:t>A</a:t>
            </a:r>
            <a:endParaRPr sz="1100">
              <a:latin typeface="Overlock"/>
              <a:ea typeface="Overlock"/>
              <a:cs typeface="Overlock"/>
              <a:sym typeface="Overlock"/>
            </a:endParaRPr>
          </a:p>
          <a:p>
            <a:pPr indent="0" lvl="0" marL="0" rtl="0" algn="l">
              <a:lnSpc>
                <a:spcPct val="100000"/>
              </a:lnSpc>
              <a:spcBef>
                <a:spcPts val="50"/>
              </a:spcBef>
              <a:spcAft>
                <a:spcPts val="0"/>
              </a:spcAft>
              <a:buNone/>
            </a:pPr>
            <a:r>
              <a:t/>
            </a:r>
            <a:endParaRPr sz="1600">
              <a:latin typeface="Overlock"/>
              <a:ea typeface="Overlock"/>
              <a:cs typeface="Overlock"/>
              <a:sym typeface="Overlock"/>
            </a:endParaRPr>
          </a:p>
          <a:p>
            <a:pPr indent="0" lvl="0" marL="251459" rtl="0" algn="l">
              <a:lnSpc>
                <a:spcPct val="100000"/>
              </a:lnSpc>
              <a:spcBef>
                <a:spcPts val="0"/>
              </a:spcBef>
              <a:spcAft>
                <a:spcPts val="0"/>
              </a:spcAft>
              <a:buNone/>
            </a:pPr>
            <a:r>
              <a:rPr lang="en-US" sz="1100">
                <a:latin typeface="Overlock"/>
                <a:ea typeface="Overlock"/>
                <a:cs typeface="Overlock"/>
                <a:sym typeface="Overlock"/>
              </a:rPr>
              <a:t>cat</a:t>
            </a:r>
            <a:endParaRPr sz="1100">
              <a:latin typeface="Overlock"/>
              <a:ea typeface="Overlock"/>
              <a:cs typeface="Overlock"/>
              <a:sym typeface="Overlock"/>
            </a:endParaRPr>
          </a:p>
          <a:p>
            <a:pPr indent="0" lvl="0" marL="0" rtl="0" algn="l">
              <a:lnSpc>
                <a:spcPct val="100000"/>
              </a:lnSpc>
              <a:spcBef>
                <a:spcPts val="0"/>
              </a:spcBef>
              <a:spcAft>
                <a:spcPts val="0"/>
              </a:spcAft>
              <a:buNone/>
            </a:pPr>
            <a:r>
              <a:t/>
            </a:r>
            <a:endParaRPr sz="1300">
              <a:latin typeface="Overlock"/>
              <a:ea typeface="Overlock"/>
              <a:cs typeface="Overlock"/>
              <a:sym typeface="Overlock"/>
            </a:endParaRPr>
          </a:p>
          <a:p>
            <a:pPr indent="0" lvl="0" marL="0" rtl="0" algn="l">
              <a:lnSpc>
                <a:spcPct val="100000"/>
              </a:lnSpc>
              <a:spcBef>
                <a:spcPts val="25"/>
              </a:spcBef>
              <a:spcAft>
                <a:spcPts val="0"/>
              </a:spcAft>
              <a:buNone/>
            </a:pPr>
            <a:r>
              <a:t/>
            </a:r>
            <a:endParaRPr sz="1100">
              <a:latin typeface="Overlock"/>
              <a:ea typeface="Overlock"/>
              <a:cs typeface="Overlock"/>
              <a:sym typeface="Overlock"/>
            </a:endParaRPr>
          </a:p>
          <a:p>
            <a:pPr indent="0" lvl="0" marL="12700" rtl="0" algn="l">
              <a:lnSpc>
                <a:spcPct val="100000"/>
              </a:lnSpc>
              <a:spcBef>
                <a:spcPts val="0"/>
              </a:spcBef>
              <a:spcAft>
                <a:spcPts val="0"/>
              </a:spcAft>
              <a:buNone/>
            </a:pPr>
            <a:r>
              <a:rPr lang="en-US" sz="1100">
                <a:latin typeface="Overlock"/>
                <a:ea typeface="Overlock"/>
                <a:cs typeface="Overlock"/>
                <a:sym typeface="Overlock"/>
              </a:rPr>
              <a:t>sleeping</a:t>
            </a:r>
            <a:endParaRPr sz="1100">
              <a:latin typeface="Overlock"/>
              <a:ea typeface="Overlock"/>
              <a:cs typeface="Overlock"/>
              <a:sym typeface="Overlock"/>
            </a:endParaRPr>
          </a:p>
          <a:p>
            <a:pPr indent="59690" lvl="0" marL="213359" marR="5080" rtl="0" algn="l">
              <a:lnSpc>
                <a:spcPct val="267300"/>
              </a:lnSpc>
              <a:spcBef>
                <a:spcPts val="625"/>
              </a:spcBef>
              <a:spcAft>
                <a:spcPts val="0"/>
              </a:spcAft>
              <a:buNone/>
            </a:pPr>
            <a:r>
              <a:rPr lang="en-US" sz="1100">
                <a:latin typeface="Overlock"/>
                <a:ea typeface="Overlock"/>
                <a:cs typeface="Overlock"/>
                <a:sym typeface="Overlock"/>
              </a:rPr>
              <a:t>on</a:t>
            </a:r>
            <a:r>
              <a:rPr lang="en-US" sz="1100">
                <a:latin typeface="Times New Roman"/>
                <a:ea typeface="Times New Roman"/>
                <a:cs typeface="Times New Roman"/>
                <a:sym typeface="Times New Roman"/>
              </a:rPr>
              <a:t> </a:t>
            </a:r>
            <a:r>
              <a:rPr lang="en-US" sz="1100">
                <a:latin typeface="Overlock"/>
                <a:ea typeface="Overlock"/>
                <a:cs typeface="Overlock"/>
                <a:sym typeface="Overlock"/>
              </a:rPr>
              <a:t>couch</a:t>
            </a:r>
            <a:endParaRPr sz="1100">
              <a:latin typeface="Overlock"/>
              <a:ea typeface="Overlock"/>
              <a:cs typeface="Overlock"/>
              <a:sym typeface="Overlock"/>
            </a:endParaRPr>
          </a:p>
        </p:txBody>
      </p:sp>
      <p:sp>
        <p:nvSpPr>
          <p:cNvPr id="107" name="Google Shape;107;p6"/>
          <p:cNvSpPr txBox="1"/>
          <p:nvPr/>
        </p:nvSpPr>
        <p:spPr>
          <a:xfrm>
            <a:off x="2362004" y="2910840"/>
            <a:ext cx="113030" cy="193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100">
                <a:latin typeface="Overlock"/>
                <a:ea typeface="Overlock"/>
                <a:cs typeface="Overlock"/>
                <a:sym typeface="Overlock"/>
              </a:rPr>
              <a:t>A</a:t>
            </a:r>
            <a:endParaRPr sz="1100">
              <a:latin typeface="Overlock"/>
              <a:ea typeface="Overlock"/>
              <a:cs typeface="Overlock"/>
              <a:sym typeface="Overlock"/>
            </a:endParaRPr>
          </a:p>
        </p:txBody>
      </p:sp>
      <p:sp>
        <p:nvSpPr>
          <p:cNvPr id="108" name="Google Shape;108;p6"/>
          <p:cNvSpPr txBox="1"/>
          <p:nvPr/>
        </p:nvSpPr>
        <p:spPr>
          <a:xfrm>
            <a:off x="2892819" y="2910840"/>
            <a:ext cx="1003935" cy="193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100">
                <a:latin typeface="Overlock"/>
                <a:ea typeface="Overlock"/>
                <a:cs typeface="Overlock"/>
                <a:sym typeface="Overlock"/>
              </a:rPr>
              <a:t>cat</a:t>
            </a:r>
            <a:r>
              <a:rPr lang="en-US" sz="1100">
                <a:latin typeface="Times New Roman"/>
                <a:ea typeface="Times New Roman"/>
                <a:cs typeface="Times New Roman"/>
                <a:sym typeface="Times New Roman"/>
              </a:rPr>
              <a:t>	</a:t>
            </a:r>
            <a:r>
              <a:rPr lang="en-US" sz="1100">
                <a:latin typeface="Overlock"/>
                <a:ea typeface="Overlock"/>
                <a:cs typeface="Overlock"/>
                <a:sym typeface="Overlock"/>
              </a:rPr>
              <a:t>sleeping</a:t>
            </a:r>
            <a:endParaRPr sz="1100">
              <a:latin typeface="Overlock"/>
              <a:ea typeface="Overlock"/>
              <a:cs typeface="Overlock"/>
              <a:sym typeface="Overlock"/>
            </a:endParaRPr>
          </a:p>
        </p:txBody>
      </p:sp>
      <p:sp>
        <p:nvSpPr>
          <p:cNvPr id="109" name="Google Shape;109;p6"/>
          <p:cNvSpPr txBox="1"/>
          <p:nvPr/>
        </p:nvSpPr>
        <p:spPr>
          <a:xfrm>
            <a:off x="4048226" y="2910840"/>
            <a:ext cx="787400" cy="193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100">
                <a:latin typeface="Overlock"/>
                <a:ea typeface="Overlock"/>
                <a:cs typeface="Overlock"/>
                <a:sym typeface="Overlock"/>
              </a:rPr>
              <a:t>on</a:t>
            </a:r>
            <a:r>
              <a:rPr lang="en-US" sz="1100">
                <a:latin typeface="Times New Roman"/>
                <a:ea typeface="Times New Roman"/>
                <a:cs typeface="Times New Roman"/>
                <a:sym typeface="Times New Roman"/>
              </a:rPr>
              <a:t>	</a:t>
            </a:r>
            <a:r>
              <a:rPr lang="en-US" sz="1100">
                <a:latin typeface="Overlock"/>
                <a:ea typeface="Overlock"/>
                <a:cs typeface="Overlock"/>
                <a:sym typeface="Overlock"/>
              </a:rPr>
              <a:t>couch</a:t>
            </a:r>
            <a:endParaRPr sz="1100">
              <a:latin typeface="Overlock"/>
              <a:ea typeface="Overlock"/>
              <a:cs typeface="Overlock"/>
              <a:sym typeface="Overlock"/>
            </a:endParaRPr>
          </a:p>
        </p:txBody>
      </p:sp>
      <p:sp>
        <p:nvSpPr>
          <p:cNvPr id="110" name="Google Shape;110;p6"/>
          <p:cNvSpPr/>
          <p:nvPr/>
        </p:nvSpPr>
        <p:spPr>
          <a:xfrm>
            <a:off x="2304084" y="3225209"/>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7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 name="Google Shape;111;p6"/>
          <p:cNvSpPr/>
          <p:nvPr/>
        </p:nvSpPr>
        <p:spPr>
          <a:xfrm>
            <a:off x="2873311" y="3225209"/>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 name="Google Shape;112;p6"/>
          <p:cNvSpPr/>
          <p:nvPr/>
        </p:nvSpPr>
        <p:spPr>
          <a:xfrm>
            <a:off x="3453079" y="3225209"/>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 name="Google Shape;113;p6"/>
          <p:cNvSpPr/>
          <p:nvPr/>
        </p:nvSpPr>
        <p:spPr>
          <a:xfrm>
            <a:off x="4022318" y="3225209"/>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 name="Google Shape;114;p6"/>
          <p:cNvSpPr/>
          <p:nvPr/>
        </p:nvSpPr>
        <p:spPr>
          <a:xfrm>
            <a:off x="4570463" y="3225209"/>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 name="Google Shape;115;p6"/>
          <p:cNvSpPr/>
          <p:nvPr/>
        </p:nvSpPr>
        <p:spPr>
          <a:xfrm>
            <a:off x="2304084" y="3741730"/>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5019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 name="Google Shape;116;p6"/>
          <p:cNvSpPr/>
          <p:nvPr/>
        </p:nvSpPr>
        <p:spPr>
          <a:xfrm>
            <a:off x="2873311" y="3741730"/>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7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 name="Google Shape;117;p6"/>
          <p:cNvSpPr/>
          <p:nvPr/>
        </p:nvSpPr>
        <p:spPr>
          <a:xfrm>
            <a:off x="3453079" y="3741730"/>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3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 name="Google Shape;118;p6"/>
          <p:cNvSpPr/>
          <p:nvPr/>
        </p:nvSpPr>
        <p:spPr>
          <a:xfrm>
            <a:off x="4022318" y="3741730"/>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 name="Google Shape;119;p6"/>
          <p:cNvSpPr/>
          <p:nvPr/>
        </p:nvSpPr>
        <p:spPr>
          <a:xfrm>
            <a:off x="4570463" y="3741730"/>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 name="Google Shape;120;p6"/>
          <p:cNvSpPr/>
          <p:nvPr/>
        </p:nvSpPr>
        <p:spPr>
          <a:xfrm>
            <a:off x="2304084" y="4289875"/>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 name="Google Shape;121;p6"/>
          <p:cNvSpPr/>
          <p:nvPr/>
        </p:nvSpPr>
        <p:spPr>
          <a:xfrm>
            <a:off x="2873311" y="4289875"/>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3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 name="Google Shape;122;p6"/>
          <p:cNvSpPr/>
          <p:nvPr/>
        </p:nvSpPr>
        <p:spPr>
          <a:xfrm>
            <a:off x="3453079" y="4289875"/>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7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 name="Google Shape;123;p6"/>
          <p:cNvSpPr/>
          <p:nvPr/>
        </p:nvSpPr>
        <p:spPr>
          <a:xfrm>
            <a:off x="4022318" y="4289875"/>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 name="Google Shape;124;p6"/>
          <p:cNvSpPr/>
          <p:nvPr/>
        </p:nvSpPr>
        <p:spPr>
          <a:xfrm>
            <a:off x="4570463" y="4289875"/>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5" name="Google Shape;125;p6"/>
          <p:cNvSpPr/>
          <p:nvPr/>
        </p:nvSpPr>
        <p:spPr>
          <a:xfrm>
            <a:off x="2304084" y="4827474"/>
            <a:ext cx="234950" cy="234950"/>
          </a:xfrm>
          <a:custGeom>
            <a:rect b="b" l="l" r="r" t="t"/>
            <a:pathLst>
              <a:path extrusionOk="0" h="234950" w="234950">
                <a:moveTo>
                  <a:pt x="234389" y="0"/>
                </a:moveTo>
                <a:lnTo>
                  <a:pt x="0" y="0"/>
                </a:lnTo>
                <a:lnTo>
                  <a:pt x="0" y="234389"/>
                </a:lnTo>
                <a:lnTo>
                  <a:pt x="234389" y="234389"/>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 name="Google Shape;126;p6"/>
          <p:cNvSpPr/>
          <p:nvPr/>
        </p:nvSpPr>
        <p:spPr>
          <a:xfrm>
            <a:off x="2873311" y="4827474"/>
            <a:ext cx="234950" cy="234950"/>
          </a:xfrm>
          <a:custGeom>
            <a:rect b="b" l="l" r="r" t="t"/>
            <a:pathLst>
              <a:path extrusionOk="0" h="234950" w="234950">
                <a:moveTo>
                  <a:pt x="234389" y="0"/>
                </a:moveTo>
                <a:lnTo>
                  <a:pt x="0" y="0"/>
                </a:lnTo>
                <a:lnTo>
                  <a:pt x="0" y="234389"/>
                </a:lnTo>
                <a:lnTo>
                  <a:pt x="234389" y="234389"/>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 name="Google Shape;127;p6"/>
          <p:cNvSpPr/>
          <p:nvPr/>
        </p:nvSpPr>
        <p:spPr>
          <a:xfrm>
            <a:off x="3453079" y="4827474"/>
            <a:ext cx="234950" cy="234950"/>
          </a:xfrm>
          <a:custGeom>
            <a:rect b="b" l="l" r="r" t="t"/>
            <a:pathLst>
              <a:path extrusionOk="0" h="234950" w="234950">
                <a:moveTo>
                  <a:pt x="234389" y="0"/>
                </a:moveTo>
                <a:lnTo>
                  <a:pt x="0" y="0"/>
                </a:lnTo>
                <a:lnTo>
                  <a:pt x="0" y="234389"/>
                </a:lnTo>
                <a:lnTo>
                  <a:pt x="234389" y="234389"/>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 name="Google Shape;128;p6"/>
          <p:cNvSpPr/>
          <p:nvPr/>
        </p:nvSpPr>
        <p:spPr>
          <a:xfrm>
            <a:off x="4022318" y="4827474"/>
            <a:ext cx="234950" cy="234950"/>
          </a:xfrm>
          <a:custGeom>
            <a:rect b="b" l="l" r="r" t="t"/>
            <a:pathLst>
              <a:path extrusionOk="0" h="234950" w="234950">
                <a:moveTo>
                  <a:pt x="234389" y="0"/>
                </a:moveTo>
                <a:lnTo>
                  <a:pt x="0" y="0"/>
                </a:lnTo>
                <a:lnTo>
                  <a:pt x="0" y="234389"/>
                </a:lnTo>
                <a:lnTo>
                  <a:pt x="234389" y="234389"/>
                </a:lnTo>
                <a:lnTo>
                  <a:pt x="234389" y="0"/>
                </a:lnTo>
                <a:close/>
              </a:path>
            </a:pathLst>
          </a:custGeom>
          <a:solidFill>
            <a:srgbClr val="002897">
              <a:alpha val="7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 name="Google Shape;129;p6"/>
          <p:cNvSpPr/>
          <p:nvPr/>
        </p:nvSpPr>
        <p:spPr>
          <a:xfrm>
            <a:off x="4570463" y="4827474"/>
            <a:ext cx="234950" cy="234950"/>
          </a:xfrm>
          <a:custGeom>
            <a:rect b="b" l="l" r="r" t="t"/>
            <a:pathLst>
              <a:path extrusionOk="0" h="234950" w="234950">
                <a:moveTo>
                  <a:pt x="234389" y="0"/>
                </a:moveTo>
                <a:lnTo>
                  <a:pt x="0" y="0"/>
                </a:lnTo>
                <a:lnTo>
                  <a:pt x="0" y="234389"/>
                </a:lnTo>
                <a:lnTo>
                  <a:pt x="234389" y="234389"/>
                </a:lnTo>
                <a:lnTo>
                  <a:pt x="234389" y="0"/>
                </a:lnTo>
                <a:close/>
              </a:path>
            </a:pathLst>
          </a:custGeom>
          <a:solidFill>
            <a:srgbClr val="002897">
              <a:alpha val="5019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 name="Google Shape;130;p6"/>
          <p:cNvSpPr/>
          <p:nvPr/>
        </p:nvSpPr>
        <p:spPr>
          <a:xfrm>
            <a:off x="2304084" y="5344001"/>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 name="Google Shape;131;p6"/>
          <p:cNvSpPr/>
          <p:nvPr/>
        </p:nvSpPr>
        <p:spPr>
          <a:xfrm>
            <a:off x="2873311" y="5344001"/>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 name="Google Shape;132;p6"/>
          <p:cNvSpPr/>
          <p:nvPr/>
        </p:nvSpPr>
        <p:spPr>
          <a:xfrm>
            <a:off x="3453079" y="5344001"/>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 name="Google Shape;133;p6"/>
          <p:cNvSpPr/>
          <p:nvPr/>
        </p:nvSpPr>
        <p:spPr>
          <a:xfrm>
            <a:off x="4022318" y="5344001"/>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5019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 name="Google Shape;134;p6"/>
          <p:cNvSpPr/>
          <p:nvPr/>
        </p:nvSpPr>
        <p:spPr>
          <a:xfrm>
            <a:off x="4570463" y="5344001"/>
            <a:ext cx="234950" cy="234950"/>
          </a:xfrm>
          <a:custGeom>
            <a:rect b="b" l="l" r="r" t="t"/>
            <a:pathLst>
              <a:path extrusionOk="0" h="234950" w="234950">
                <a:moveTo>
                  <a:pt x="234389" y="0"/>
                </a:moveTo>
                <a:lnTo>
                  <a:pt x="0" y="0"/>
                </a:lnTo>
                <a:lnTo>
                  <a:pt x="0" y="234384"/>
                </a:lnTo>
                <a:lnTo>
                  <a:pt x="234389" y="234384"/>
                </a:lnTo>
                <a:lnTo>
                  <a:pt x="234389" y="0"/>
                </a:lnTo>
                <a:close/>
              </a:path>
            </a:pathLst>
          </a:custGeom>
          <a:solidFill>
            <a:srgbClr val="002897">
              <a:alpha val="7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35" name="Google Shape;135;p6"/>
          <p:cNvGrpSpPr/>
          <p:nvPr/>
        </p:nvGrpSpPr>
        <p:grpSpPr>
          <a:xfrm>
            <a:off x="5780785" y="2993415"/>
            <a:ext cx="5164328" cy="2295880"/>
            <a:chOff x="5780785" y="2993415"/>
            <a:chExt cx="5164328" cy="2295880"/>
          </a:xfrm>
        </p:grpSpPr>
        <p:pic>
          <p:nvPicPr>
            <p:cNvPr id="136" name="Google Shape;136;p6"/>
            <p:cNvPicPr preferRelativeResize="0"/>
            <p:nvPr/>
          </p:nvPicPr>
          <p:blipFill rotWithShape="1">
            <a:blip r:embed="rId3">
              <a:alphaModFix/>
            </a:blip>
            <a:srcRect b="0" l="0" r="0" t="0"/>
            <a:stretch/>
          </p:blipFill>
          <p:spPr>
            <a:xfrm>
              <a:off x="5780785" y="2993415"/>
              <a:ext cx="5164328" cy="2295880"/>
            </a:xfrm>
            <a:prstGeom prst="rect">
              <a:avLst/>
            </a:prstGeom>
            <a:noFill/>
            <a:ln>
              <a:noFill/>
            </a:ln>
          </p:spPr>
        </p:pic>
        <p:sp>
          <p:nvSpPr>
            <p:cNvPr id="137" name="Google Shape;137;p6"/>
            <p:cNvSpPr/>
            <p:nvPr/>
          </p:nvSpPr>
          <p:spPr>
            <a:xfrm>
              <a:off x="7838299" y="3392665"/>
              <a:ext cx="316865" cy="1330325"/>
            </a:xfrm>
            <a:custGeom>
              <a:rect b="b" l="l" r="r" t="t"/>
              <a:pathLst>
                <a:path extrusionOk="0" h="1330325" w="316865">
                  <a:moveTo>
                    <a:pt x="316815" y="1329931"/>
                  </a:moveTo>
                  <a:lnTo>
                    <a:pt x="282634" y="1306771"/>
                  </a:lnTo>
                  <a:lnTo>
                    <a:pt x="250367" y="1281588"/>
                  </a:lnTo>
                  <a:lnTo>
                    <a:pt x="220020" y="1254467"/>
                  </a:lnTo>
                  <a:lnTo>
                    <a:pt x="191601" y="1225489"/>
                  </a:lnTo>
                  <a:lnTo>
                    <a:pt x="165116" y="1194740"/>
                  </a:lnTo>
                  <a:lnTo>
                    <a:pt x="140573" y="1162302"/>
                  </a:lnTo>
                  <a:lnTo>
                    <a:pt x="117978" y="1128259"/>
                  </a:lnTo>
                  <a:lnTo>
                    <a:pt x="97338" y="1092695"/>
                  </a:lnTo>
                  <a:lnTo>
                    <a:pt x="78660" y="1055693"/>
                  </a:lnTo>
                  <a:lnTo>
                    <a:pt x="61952" y="1017337"/>
                  </a:lnTo>
                  <a:lnTo>
                    <a:pt x="47219" y="977710"/>
                  </a:lnTo>
                  <a:lnTo>
                    <a:pt x="34469" y="936896"/>
                  </a:lnTo>
                  <a:lnTo>
                    <a:pt x="23709" y="894978"/>
                  </a:lnTo>
                  <a:lnTo>
                    <a:pt x="14946" y="852040"/>
                  </a:lnTo>
                  <a:lnTo>
                    <a:pt x="8187" y="808166"/>
                  </a:lnTo>
                  <a:lnTo>
                    <a:pt x="3438" y="763439"/>
                  </a:lnTo>
                  <a:lnTo>
                    <a:pt x="706" y="717943"/>
                  </a:lnTo>
                  <a:lnTo>
                    <a:pt x="0" y="671761"/>
                  </a:lnTo>
                  <a:lnTo>
                    <a:pt x="1324" y="624977"/>
                  </a:lnTo>
                  <a:lnTo>
                    <a:pt x="4687" y="577674"/>
                  </a:lnTo>
                  <a:lnTo>
                    <a:pt x="10095" y="529936"/>
                  </a:lnTo>
                  <a:lnTo>
                    <a:pt x="17556" y="481846"/>
                  </a:lnTo>
                  <a:lnTo>
                    <a:pt x="27075" y="433489"/>
                  </a:lnTo>
                  <a:lnTo>
                    <a:pt x="38660" y="384947"/>
                  </a:lnTo>
                  <a:lnTo>
                    <a:pt x="52319" y="336304"/>
                  </a:lnTo>
                  <a:lnTo>
                    <a:pt x="68057" y="287644"/>
                  </a:lnTo>
                  <a:lnTo>
                    <a:pt x="85883" y="239050"/>
                  </a:lnTo>
                  <a:lnTo>
                    <a:pt x="105802" y="190606"/>
                  </a:lnTo>
                  <a:lnTo>
                    <a:pt x="127821" y="142395"/>
                  </a:lnTo>
                  <a:lnTo>
                    <a:pt x="151948" y="94502"/>
                  </a:lnTo>
                  <a:lnTo>
                    <a:pt x="178190" y="47009"/>
                  </a:lnTo>
                  <a:lnTo>
                    <a:pt x="206554" y="0"/>
                  </a:lnTo>
                </a:path>
              </a:pathLst>
            </a:custGeom>
            <a:noFill/>
            <a:ln cap="flat" cmpd="sng" w="571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 name="Google Shape;138;p6"/>
            <p:cNvSpPr/>
            <p:nvPr/>
          </p:nvSpPr>
          <p:spPr>
            <a:xfrm>
              <a:off x="8039976" y="3389604"/>
              <a:ext cx="89535" cy="149860"/>
            </a:xfrm>
            <a:custGeom>
              <a:rect b="b" l="l" r="r" t="t"/>
              <a:pathLst>
                <a:path extrusionOk="0" h="149860" w="89534">
                  <a:moveTo>
                    <a:pt x="89458" y="149745"/>
                  </a:moveTo>
                  <a:lnTo>
                    <a:pt x="51961" y="136156"/>
                  </a:lnTo>
                  <a:lnTo>
                    <a:pt x="22636" y="103457"/>
                  </a:lnTo>
                  <a:lnTo>
                    <a:pt x="4357" y="56466"/>
                  </a:lnTo>
                  <a:lnTo>
                    <a:pt x="0" y="0"/>
                  </a:lnTo>
                </a:path>
              </a:pathLst>
            </a:custGeom>
            <a:noFill/>
            <a:ln cap="flat" cmpd="sng" w="57150">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39" name="Google Shape;139;p6"/>
          <p:cNvSpPr txBox="1"/>
          <p:nvPr/>
        </p:nvSpPr>
        <p:spPr>
          <a:xfrm>
            <a:off x="2575625" y="5921750"/>
            <a:ext cx="15561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002897"/>
                </a:solidFill>
                <a:latin typeface="Century Gothic"/>
                <a:ea typeface="Century Gothic"/>
                <a:cs typeface="Century Gothic"/>
                <a:sym typeface="Century Gothic"/>
              </a:rPr>
              <a:t>Transformers</a:t>
            </a:r>
            <a:endParaRPr sz="1800">
              <a:latin typeface="Century Gothic"/>
              <a:ea typeface="Century Gothic"/>
              <a:cs typeface="Century Gothic"/>
              <a:sym typeface="Century Gothic"/>
            </a:endParaRPr>
          </a:p>
        </p:txBody>
      </p:sp>
      <p:sp>
        <p:nvSpPr>
          <p:cNvPr id="140" name="Google Shape;140;p6"/>
          <p:cNvSpPr txBox="1"/>
          <p:nvPr/>
        </p:nvSpPr>
        <p:spPr>
          <a:xfrm>
            <a:off x="8441690" y="5812031"/>
            <a:ext cx="66611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002897"/>
                </a:solidFill>
                <a:latin typeface="Century Gothic"/>
                <a:ea typeface="Century Gothic"/>
                <a:cs typeface="Century Gothic"/>
                <a:sym typeface="Century Gothic"/>
              </a:rPr>
              <a:t>CNNs</a:t>
            </a:r>
            <a:endParaRPr sz="180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 name="Shape 144"/>
        <p:cNvGrpSpPr/>
        <p:nvPr/>
      </p:nvGrpSpPr>
      <p:grpSpPr>
        <a:xfrm>
          <a:off x="0" y="0"/>
          <a:ext cx="0" cy="0"/>
          <a:chOff x="0" y="0"/>
          <a:chExt cx="0" cy="0"/>
        </a:xfrm>
      </p:grpSpPr>
      <p:sp>
        <p:nvSpPr>
          <p:cNvPr id="145" name="Google Shape;145;p7"/>
          <p:cNvSpPr txBox="1"/>
          <p:nvPr/>
        </p:nvSpPr>
        <p:spPr>
          <a:xfrm>
            <a:off x="11888381" y="6421630"/>
            <a:ext cx="102870"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7</a:t>
            </a:r>
            <a:endParaRPr sz="1200">
              <a:latin typeface="Calibri"/>
              <a:ea typeface="Calibri"/>
              <a:cs typeface="Calibri"/>
              <a:sym typeface="Calibri"/>
            </a:endParaRPr>
          </a:p>
        </p:txBody>
      </p:sp>
      <p:sp>
        <p:nvSpPr>
          <p:cNvPr id="146" name="Google Shape;146;p7"/>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147" name="Google Shape;147;p7"/>
          <p:cNvSpPr txBox="1"/>
          <p:nvPr>
            <p:ph type="title"/>
          </p:nvPr>
        </p:nvSpPr>
        <p:spPr>
          <a:xfrm>
            <a:off x="785881" y="573525"/>
            <a:ext cx="31416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Self-attention’s Power</a:t>
            </a:r>
            <a:endParaRPr sz="2800">
              <a:latin typeface="Overlock"/>
              <a:ea typeface="Overlock"/>
              <a:cs typeface="Overlock"/>
              <a:sym typeface="Overlock"/>
            </a:endParaRPr>
          </a:p>
        </p:txBody>
      </p:sp>
      <p:sp>
        <p:nvSpPr>
          <p:cNvPr id="148" name="Google Shape;148;p7"/>
          <p:cNvSpPr txBox="1"/>
          <p:nvPr/>
        </p:nvSpPr>
        <p:spPr>
          <a:xfrm>
            <a:off x="785874" y="1310850"/>
            <a:ext cx="112839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Overlock"/>
                <a:ea typeface="Overlock"/>
                <a:cs typeface="Overlock"/>
                <a:sym typeface="Overlock"/>
              </a:rPr>
              <a:t>Self-attention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could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be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seen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a:t>
            </a:r>
            <a:r>
              <a:rPr lang="en-US" sz="1800">
                <a:latin typeface="Times New Roman"/>
                <a:ea typeface="Times New Roman"/>
                <a:cs typeface="Times New Roman"/>
                <a:sym typeface="Times New Roman"/>
              </a:rPr>
              <a:t> </a:t>
            </a:r>
            <a:r>
              <a:rPr lang="en-US" sz="1800">
                <a:latin typeface="Overlock"/>
                <a:ea typeface="Overlock"/>
                <a:cs typeface="Overlock"/>
                <a:sym typeface="Overlock"/>
              </a:rPr>
              <a:t>measurement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of</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specific</a:t>
            </a:r>
            <a:r>
              <a:rPr lang="en-US" sz="1800">
                <a:latin typeface="Times New Roman"/>
                <a:ea typeface="Times New Roman"/>
                <a:cs typeface="Times New Roman"/>
                <a:sym typeface="Times New Roman"/>
              </a:rPr>
              <a:t> </a:t>
            </a:r>
            <a:r>
              <a:rPr lang="en-US" sz="1800">
                <a:latin typeface="Overlock"/>
                <a:ea typeface="Overlock"/>
                <a:cs typeface="Overlock"/>
                <a:sym typeface="Overlock"/>
              </a:rPr>
              <a:t>word's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effect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on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all</a:t>
            </a:r>
            <a:r>
              <a:rPr lang="en-US" sz="1800">
                <a:latin typeface="Times New Roman"/>
                <a:ea typeface="Times New Roman"/>
                <a:cs typeface="Times New Roman"/>
                <a:sym typeface="Times New Roman"/>
              </a:rPr>
              <a:t> </a:t>
            </a:r>
            <a:r>
              <a:rPr lang="en-US" sz="1800">
                <a:latin typeface="Overlock"/>
                <a:ea typeface="Overlock"/>
                <a:cs typeface="Overlock"/>
                <a:sym typeface="Overlock"/>
              </a:rPr>
              <a:t>other</a:t>
            </a:r>
            <a:r>
              <a:rPr lang="en-US" sz="1800">
                <a:latin typeface="Times New Roman"/>
                <a:ea typeface="Times New Roman"/>
                <a:cs typeface="Times New Roman"/>
                <a:sym typeface="Times New Roman"/>
              </a:rPr>
              <a:t> </a:t>
            </a:r>
            <a:r>
              <a:rPr lang="en-US" sz="1800">
                <a:latin typeface="Overlock"/>
                <a:ea typeface="Overlock"/>
                <a:cs typeface="Overlock"/>
                <a:sym typeface="Overlock"/>
              </a:rPr>
              <a:t>words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of</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same </a:t>
            </a:r>
            <a:r>
              <a:rPr lang="en-US" sz="1800">
                <a:solidFill>
                  <a:schemeClr val="dk1"/>
                </a:solidFill>
                <a:latin typeface="Overlock"/>
                <a:ea typeface="Overlock"/>
                <a:cs typeface="Overlock"/>
                <a:sym typeface="Overlock"/>
              </a:rPr>
              <a:t>sentence.</a:t>
            </a:r>
            <a:endParaRPr sz="1800">
              <a:solidFill>
                <a:schemeClr val="dk1"/>
              </a:solidFill>
              <a:latin typeface="Overlock"/>
              <a:ea typeface="Overlock"/>
              <a:cs typeface="Overlock"/>
              <a:sym typeface="Overlock"/>
            </a:endParaRPr>
          </a:p>
          <a:p>
            <a:pPr indent="0" lvl="0" marL="0" rtl="0" algn="l">
              <a:lnSpc>
                <a:spcPct val="100000"/>
              </a:lnSpc>
              <a:spcBef>
                <a:spcPts val="0"/>
              </a:spcBef>
              <a:spcAft>
                <a:spcPts val="0"/>
              </a:spcAft>
              <a:buNone/>
            </a:pPr>
            <a:r>
              <a:t/>
            </a:r>
            <a:endParaRPr sz="1800">
              <a:latin typeface="Overlock"/>
              <a:ea typeface="Overlock"/>
              <a:cs typeface="Overlock"/>
              <a:sym typeface="Overlock"/>
            </a:endParaRPr>
          </a:p>
        </p:txBody>
      </p:sp>
      <p:sp>
        <p:nvSpPr>
          <p:cNvPr id="149" name="Google Shape;149;p7"/>
          <p:cNvSpPr txBox="1"/>
          <p:nvPr/>
        </p:nvSpPr>
        <p:spPr>
          <a:xfrm>
            <a:off x="785868" y="1836250"/>
            <a:ext cx="10234200" cy="615900"/>
          </a:xfrm>
          <a:prstGeom prst="rect">
            <a:avLst/>
          </a:prstGeom>
          <a:noFill/>
          <a:ln>
            <a:noFill/>
          </a:ln>
        </p:spPr>
        <p:txBody>
          <a:bodyPr anchorCtr="0" anchor="t" bIns="0" lIns="0" spcFirstLastPara="1" rIns="0" wrap="square" tIns="55225">
            <a:spAutoFit/>
          </a:bodyPr>
          <a:lstStyle/>
          <a:p>
            <a:pPr indent="0" lvl="0" marL="12700" marR="5080" rtl="0" algn="l">
              <a:lnSpc>
                <a:spcPct val="102200"/>
              </a:lnSpc>
              <a:spcBef>
                <a:spcPts val="290"/>
              </a:spcBef>
              <a:spcAft>
                <a:spcPts val="0"/>
              </a:spcAft>
              <a:buNone/>
            </a:pPr>
            <a:r>
              <a:rPr lang="en-US" sz="1800">
                <a:latin typeface="Calibri"/>
                <a:ea typeface="Calibri"/>
                <a:cs typeface="Calibri"/>
                <a:sym typeface="Calibri"/>
              </a:rPr>
              <a:t>This</a:t>
            </a:r>
            <a:r>
              <a:rPr lang="en-US" sz="1800">
                <a:latin typeface="Times New Roman"/>
                <a:ea typeface="Times New Roman"/>
                <a:cs typeface="Times New Roman"/>
                <a:sym typeface="Times New Roman"/>
              </a:rPr>
              <a:t> </a:t>
            </a:r>
            <a:r>
              <a:rPr lang="en-US" sz="1800">
                <a:latin typeface="Calibri"/>
                <a:ea typeface="Calibri"/>
                <a:cs typeface="Calibri"/>
                <a:sym typeface="Calibri"/>
              </a:rPr>
              <a:t>same</a:t>
            </a:r>
            <a:r>
              <a:rPr lang="en-US" sz="1800">
                <a:latin typeface="Times New Roman"/>
                <a:ea typeface="Times New Roman"/>
                <a:cs typeface="Times New Roman"/>
                <a:sym typeface="Times New Roman"/>
              </a:rPr>
              <a:t> </a:t>
            </a:r>
            <a:r>
              <a:rPr lang="en-US" sz="1800">
                <a:latin typeface="Calibri"/>
                <a:ea typeface="Calibri"/>
                <a:cs typeface="Calibri"/>
                <a:sym typeface="Calibri"/>
              </a:rPr>
              <a:t>process</a:t>
            </a:r>
            <a:r>
              <a:rPr lang="en-US" sz="1800">
                <a:latin typeface="Times New Roman"/>
                <a:ea typeface="Times New Roman"/>
                <a:cs typeface="Times New Roman"/>
                <a:sym typeface="Times New Roman"/>
              </a:rPr>
              <a:t> </a:t>
            </a:r>
            <a:r>
              <a:rPr lang="en-US" sz="1800">
                <a:latin typeface="Calibri"/>
                <a:ea typeface="Calibri"/>
                <a:cs typeface="Calibri"/>
                <a:sym typeface="Calibri"/>
              </a:rPr>
              <a:t>can</a:t>
            </a:r>
            <a:r>
              <a:rPr lang="en-US" sz="1800">
                <a:latin typeface="Times New Roman"/>
                <a:ea typeface="Times New Roman"/>
                <a:cs typeface="Times New Roman"/>
                <a:sym typeface="Times New Roman"/>
              </a:rPr>
              <a:t> </a:t>
            </a:r>
            <a:r>
              <a:rPr lang="en-US" sz="1800">
                <a:latin typeface="Calibri"/>
                <a:ea typeface="Calibri"/>
                <a:cs typeface="Calibri"/>
                <a:sym typeface="Calibri"/>
              </a:rPr>
              <a:t>be</a:t>
            </a:r>
            <a:r>
              <a:rPr lang="en-US" sz="1800">
                <a:latin typeface="Times New Roman"/>
                <a:ea typeface="Times New Roman"/>
                <a:cs typeface="Times New Roman"/>
                <a:sym typeface="Times New Roman"/>
              </a:rPr>
              <a:t> </a:t>
            </a:r>
            <a:r>
              <a:rPr lang="en-US" sz="1800">
                <a:latin typeface="Calibri"/>
                <a:ea typeface="Calibri"/>
                <a:cs typeface="Calibri"/>
                <a:sym typeface="Calibri"/>
              </a:rPr>
              <a:t>applied</a:t>
            </a:r>
            <a:r>
              <a:rPr lang="en-US" sz="1800">
                <a:latin typeface="Times New Roman"/>
                <a:ea typeface="Times New Roman"/>
                <a:cs typeface="Times New Roman"/>
                <a:sym typeface="Times New Roman"/>
              </a:rPr>
              <a:t> </a:t>
            </a:r>
            <a:r>
              <a:rPr lang="en-US" sz="1800">
                <a:latin typeface="Calibri"/>
                <a:ea typeface="Calibri"/>
                <a:cs typeface="Calibri"/>
                <a:sym typeface="Calibri"/>
              </a:rPr>
              <a:t>to</a:t>
            </a:r>
            <a:r>
              <a:rPr lang="en-US" sz="1800">
                <a:latin typeface="Times New Roman"/>
                <a:ea typeface="Times New Roman"/>
                <a:cs typeface="Times New Roman"/>
                <a:sym typeface="Times New Roman"/>
              </a:rPr>
              <a:t> </a:t>
            </a:r>
            <a:r>
              <a:rPr lang="en-US" sz="1800">
                <a:latin typeface="Calibri"/>
                <a:ea typeface="Calibri"/>
                <a:cs typeface="Calibri"/>
                <a:sym typeface="Calibri"/>
              </a:rPr>
              <a:t>images</a:t>
            </a:r>
            <a:r>
              <a:rPr lang="en-US" sz="1800">
                <a:latin typeface="Times New Roman"/>
                <a:ea typeface="Times New Roman"/>
                <a:cs typeface="Times New Roman"/>
                <a:sym typeface="Times New Roman"/>
              </a:rPr>
              <a:t>, </a:t>
            </a:r>
            <a:r>
              <a:rPr lang="en-US" sz="1800">
                <a:latin typeface="Calibri"/>
                <a:ea typeface="Calibri"/>
                <a:cs typeface="Calibri"/>
                <a:sym typeface="Calibri"/>
              </a:rPr>
              <a:t>calculating</a:t>
            </a:r>
            <a:r>
              <a:rPr lang="en-US" sz="1800">
                <a:latin typeface="Times New Roman"/>
                <a:ea typeface="Times New Roman"/>
                <a:cs typeface="Times New Roman"/>
                <a:sym typeface="Times New Roman"/>
              </a:rPr>
              <a:t> </a:t>
            </a:r>
            <a:r>
              <a:rPr lang="en-US" sz="1800">
                <a:latin typeface="Calibri"/>
                <a:ea typeface="Calibri"/>
                <a:cs typeface="Calibri"/>
                <a:sym typeface="Calibri"/>
              </a:rPr>
              <a:t>the</a:t>
            </a:r>
            <a:r>
              <a:rPr lang="en-US" sz="1800">
                <a:latin typeface="Times New Roman"/>
                <a:ea typeface="Times New Roman"/>
                <a:cs typeface="Times New Roman"/>
                <a:sym typeface="Times New Roman"/>
              </a:rPr>
              <a:t> </a:t>
            </a:r>
            <a:r>
              <a:rPr lang="en-US" sz="1800">
                <a:latin typeface="Calibri"/>
                <a:ea typeface="Calibri"/>
                <a:cs typeface="Calibri"/>
                <a:sym typeface="Calibri"/>
              </a:rPr>
              <a:t>attention </a:t>
            </a:r>
            <a:r>
              <a:rPr lang="en-US" sz="1800">
                <a:solidFill>
                  <a:schemeClr val="dk1"/>
                </a:solidFill>
                <a:latin typeface="Calibri"/>
                <a:ea typeface="Calibri"/>
                <a:cs typeface="Calibri"/>
                <a:sym typeface="Calibri"/>
              </a:rPr>
              <a:t>patches of</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the</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images</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and</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their</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relations</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to </a:t>
            </a:r>
            <a:r>
              <a:rPr lang="en-US" sz="1800">
                <a:latin typeface="Calibri"/>
                <a:ea typeface="Calibri"/>
                <a:cs typeface="Calibri"/>
                <a:sym typeface="Calibri"/>
              </a:rPr>
              <a:t>each</a:t>
            </a:r>
            <a:r>
              <a:rPr lang="en-US" sz="1800">
                <a:latin typeface="Times New Roman"/>
                <a:ea typeface="Times New Roman"/>
                <a:cs typeface="Times New Roman"/>
                <a:sym typeface="Times New Roman"/>
              </a:rPr>
              <a:t> </a:t>
            </a:r>
            <a:r>
              <a:rPr lang="en-US" sz="1800">
                <a:latin typeface="Calibri"/>
                <a:ea typeface="Calibri"/>
                <a:cs typeface="Calibri"/>
                <a:sym typeface="Calibri"/>
              </a:rPr>
              <a:t>other.</a:t>
            </a:r>
            <a:endParaRPr sz="1800">
              <a:latin typeface="Calibri"/>
              <a:ea typeface="Calibri"/>
              <a:cs typeface="Calibri"/>
              <a:sym typeface="Calibri"/>
            </a:endParaRPr>
          </a:p>
        </p:txBody>
      </p:sp>
      <p:sp>
        <p:nvSpPr>
          <p:cNvPr id="150" name="Google Shape;150;p7"/>
          <p:cNvSpPr txBox="1"/>
          <p:nvPr/>
        </p:nvSpPr>
        <p:spPr>
          <a:xfrm>
            <a:off x="8222301" y="1895347"/>
            <a:ext cx="32931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151" name="Google Shape;151;p7"/>
          <p:cNvGrpSpPr/>
          <p:nvPr/>
        </p:nvGrpSpPr>
        <p:grpSpPr>
          <a:xfrm>
            <a:off x="6917677" y="2864091"/>
            <a:ext cx="3861575" cy="2565412"/>
            <a:chOff x="6917677" y="2864091"/>
            <a:chExt cx="3861575" cy="2565412"/>
          </a:xfrm>
        </p:grpSpPr>
        <p:pic>
          <p:nvPicPr>
            <p:cNvPr id="152" name="Google Shape;152;p7"/>
            <p:cNvPicPr preferRelativeResize="0"/>
            <p:nvPr/>
          </p:nvPicPr>
          <p:blipFill rotWithShape="1">
            <a:blip r:embed="rId3">
              <a:alphaModFix/>
            </a:blip>
            <a:srcRect b="0" l="0" r="0" t="0"/>
            <a:stretch/>
          </p:blipFill>
          <p:spPr>
            <a:xfrm>
              <a:off x="6931152" y="2864104"/>
              <a:ext cx="3847680" cy="2565120"/>
            </a:xfrm>
            <a:prstGeom prst="rect">
              <a:avLst/>
            </a:prstGeom>
            <a:noFill/>
            <a:ln>
              <a:noFill/>
            </a:ln>
          </p:spPr>
        </p:pic>
        <p:sp>
          <p:nvSpPr>
            <p:cNvPr id="153" name="Google Shape;153;p7"/>
            <p:cNvSpPr/>
            <p:nvPr/>
          </p:nvSpPr>
          <p:spPr>
            <a:xfrm>
              <a:off x="6931152" y="2864091"/>
              <a:ext cx="3848100" cy="2565400"/>
            </a:xfrm>
            <a:custGeom>
              <a:rect b="b" l="l" r="r" t="t"/>
              <a:pathLst>
                <a:path extrusionOk="0" h="2565400" w="3848100">
                  <a:moveTo>
                    <a:pt x="0" y="2565133"/>
                  </a:moveTo>
                  <a:lnTo>
                    <a:pt x="3847680" y="2565133"/>
                  </a:lnTo>
                  <a:lnTo>
                    <a:pt x="3847680" y="0"/>
                  </a:lnTo>
                  <a:lnTo>
                    <a:pt x="0" y="0"/>
                  </a:lnTo>
                  <a:lnTo>
                    <a:pt x="0" y="2565133"/>
                  </a:lnTo>
                  <a:close/>
                </a:path>
              </a:pathLst>
            </a:custGeom>
            <a:noFill/>
            <a:ln cap="flat" cmpd="sng" w="285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4" name="Google Shape;154;p7"/>
            <p:cNvSpPr/>
            <p:nvPr/>
          </p:nvSpPr>
          <p:spPr>
            <a:xfrm>
              <a:off x="6917677" y="2864103"/>
              <a:ext cx="3861435" cy="2565400"/>
            </a:xfrm>
            <a:custGeom>
              <a:rect b="b" l="l" r="r" t="t"/>
              <a:pathLst>
                <a:path extrusionOk="0" h="2565400" w="3861434">
                  <a:moveTo>
                    <a:pt x="851522" y="0"/>
                  </a:moveTo>
                  <a:lnTo>
                    <a:pt x="851522" y="2565120"/>
                  </a:lnTo>
                </a:path>
                <a:path extrusionOk="0" h="2565400" w="3861434">
                  <a:moveTo>
                    <a:pt x="1618856" y="0"/>
                  </a:moveTo>
                  <a:lnTo>
                    <a:pt x="1618856" y="2565120"/>
                  </a:lnTo>
                </a:path>
                <a:path extrusionOk="0" h="2565400" w="3861434">
                  <a:moveTo>
                    <a:pt x="2386190" y="0"/>
                  </a:moveTo>
                  <a:lnTo>
                    <a:pt x="2386190" y="2565120"/>
                  </a:lnTo>
                </a:path>
                <a:path extrusionOk="0" h="2565400" w="3861434">
                  <a:moveTo>
                    <a:pt x="3153511" y="0"/>
                  </a:moveTo>
                  <a:lnTo>
                    <a:pt x="3153511" y="2565120"/>
                  </a:lnTo>
                </a:path>
                <a:path extrusionOk="0" h="2565400" w="3861434">
                  <a:moveTo>
                    <a:pt x="3861155" y="863142"/>
                  </a:moveTo>
                  <a:lnTo>
                    <a:pt x="0" y="863142"/>
                  </a:lnTo>
                </a:path>
                <a:path extrusionOk="0" h="2565400" w="3861434">
                  <a:moveTo>
                    <a:pt x="3861155" y="1688020"/>
                  </a:moveTo>
                  <a:lnTo>
                    <a:pt x="0" y="1688033"/>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 name="Google Shape;155;p7"/>
            <p:cNvSpPr/>
            <p:nvPr/>
          </p:nvSpPr>
          <p:spPr>
            <a:xfrm>
              <a:off x="7208888" y="4146664"/>
              <a:ext cx="3237230" cy="859155"/>
            </a:xfrm>
            <a:custGeom>
              <a:rect b="b" l="l" r="r" t="t"/>
              <a:pathLst>
                <a:path extrusionOk="0" h="859154" w="3237229">
                  <a:moveTo>
                    <a:pt x="0" y="858672"/>
                  </a:moveTo>
                  <a:lnTo>
                    <a:pt x="1639366" y="0"/>
                  </a:lnTo>
                </a:path>
                <a:path extrusionOk="0" h="859154" w="3237229">
                  <a:moveTo>
                    <a:pt x="819683" y="820077"/>
                  </a:moveTo>
                  <a:lnTo>
                    <a:pt x="1639366" y="6781"/>
                  </a:lnTo>
                </a:path>
                <a:path extrusionOk="0" h="859154" w="3237229">
                  <a:moveTo>
                    <a:pt x="1652841" y="858672"/>
                  </a:moveTo>
                  <a:lnTo>
                    <a:pt x="1652841" y="6781"/>
                  </a:lnTo>
                </a:path>
                <a:path extrusionOk="0" h="859154" w="3237229">
                  <a:moveTo>
                    <a:pt x="2487841" y="820077"/>
                  </a:moveTo>
                  <a:lnTo>
                    <a:pt x="1639366" y="6781"/>
                  </a:lnTo>
                </a:path>
                <a:path extrusionOk="0" h="859154" w="3237229">
                  <a:moveTo>
                    <a:pt x="3236760" y="741222"/>
                  </a:moveTo>
                  <a:lnTo>
                    <a:pt x="1639366" y="6781"/>
                  </a:lnTo>
                </a:path>
              </a:pathLst>
            </a:custGeom>
            <a:noFill/>
            <a:ln cap="flat" cmpd="sng" w="28575">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56" name="Google Shape;156;p7"/>
          <p:cNvSpPr txBox="1"/>
          <p:nvPr/>
        </p:nvSpPr>
        <p:spPr>
          <a:xfrm>
            <a:off x="1491907" y="2975355"/>
            <a:ext cx="3722370"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latin typeface="Overlock"/>
                <a:ea typeface="Overlock"/>
                <a:cs typeface="Overlock"/>
                <a:sym typeface="Overlock"/>
              </a:rPr>
              <a:t>A</a:t>
            </a:r>
            <a:r>
              <a:rPr lang="en-US" sz="2800">
                <a:latin typeface="Times New Roman"/>
                <a:ea typeface="Times New Roman"/>
                <a:cs typeface="Times New Roman"/>
                <a:sym typeface="Times New Roman"/>
              </a:rPr>
              <a:t> </a:t>
            </a:r>
            <a:r>
              <a:rPr lang="en-US" sz="2800">
                <a:latin typeface="Overlock"/>
                <a:ea typeface="Overlock"/>
                <a:cs typeface="Overlock"/>
                <a:sym typeface="Overlock"/>
              </a:rPr>
              <a:t>cat</a:t>
            </a:r>
            <a:r>
              <a:rPr lang="en-US" sz="2800">
                <a:latin typeface="Times New Roman"/>
                <a:ea typeface="Times New Roman"/>
                <a:cs typeface="Times New Roman"/>
                <a:sym typeface="Times New Roman"/>
              </a:rPr>
              <a:t> </a:t>
            </a:r>
            <a:r>
              <a:rPr lang="en-US" sz="2800">
                <a:latin typeface="Overlock"/>
                <a:ea typeface="Overlock"/>
                <a:cs typeface="Overlock"/>
                <a:sym typeface="Overlock"/>
              </a:rPr>
              <a:t>sleeping</a:t>
            </a:r>
            <a:r>
              <a:rPr lang="en-US" sz="2800">
                <a:latin typeface="Times New Roman"/>
                <a:ea typeface="Times New Roman"/>
                <a:cs typeface="Times New Roman"/>
                <a:sym typeface="Times New Roman"/>
              </a:rPr>
              <a:t> </a:t>
            </a:r>
            <a:r>
              <a:rPr lang="en-US" sz="2800">
                <a:latin typeface="Overlock"/>
                <a:ea typeface="Overlock"/>
                <a:cs typeface="Overlock"/>
                <a:sym typeface="Overlock"/>
              </a:rPr>
              <a:t>on</a:t>
            </a:r>
            <a:r>
              <a:rPr lang="en-US" sz="2800">
                <a:latin typeface="Times New Roman"/>
                <a:ea typeface="Times New Roman"/>
                <a:cs typeface="Times New Roman"/>
                <a:sym typeface="Times New Roman"/>
              </a:rPr>
              <a:t> </a:t>
            </a:r>
            <a:r>
              <a:rPr lang="en-US" sz="2800">
                <a:latin typeface="Overlock"/>
                <a:ea typeface="Overlock"/>
                <a:cs typeface="Overlock"/>
                <a:sym typeface="Overlock"/>
              </a:rPr>
              <a:t>couch</a:t>
            </a:r>
            <a:endParaRPr sz="2800">
              <a:latin typeface="Overlock"/>
              <a:ea typeface="Overlock"/>
              <a:cs typeface="Overlock"/>
              <a:sym typeface="Overlock"/>
            </a:endParaRPr>
          </a:p>
        </p:txBody>
      </p:sp>
      <p:sp>
        <p:nvSpPr>
          <p:cNvPr id="157" name="Google Shape;157;p7"/>
          <p:cNvSpPr txBox="1"/>
          <p:nvPr/>
        </p:nvSpPr>
        <p:spPr>
          <a:xfrm>
            <a:off x="1491907" y="4843779"/>
            <a:ext cx="3722370"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latin typeface="Overlock"/>
                <a:ea typeface="Overlock"/>
                <a:cs typeface="Overlock"/>
                <a:sym typeface="Overlock"/>
              </a:rPr>
              <a:t>A</a:t>
            </a:r>
            <a:r>
              <a:rPr lang="en-US" sz="2800">
                <a:latin typeface="Times New Roman"/>
                <a:ea typeface="Times New Roman"/>
                <a:cs typeface="Times New Roman"/>
                <a:sym typeface="Times New Roman"/>
              </a:rPr>
              <a:t> </a:t>
            </a:r>
            <a:r>
              <a:rPr lang="en-US" sz="2800">
                <a:latin typeface="Overlock"/>
                <a:ea typeface="Overlock"/>
                <a:cs typeface="Overlock"/>
                <a:sym typeface="Overlock"/>
              </a:rPr>
              <a:t>cat</a:t>
            </a:r>
            <a:r>
              <a:rPr lang="en-US" sz="2800">
                <a:latin typeface="Times New Roman"/>
                <a:ea typeface="Times New Roman"/>
                <a:cs typeface="Times New Roman"/>
                <a:sym typeface="Times New Roman"/>
              </a:rPr>
              <a:t> </a:t>
            </a:r>
            <a:r>
              <a:rPr lang="en-US" sz="2800">
                <a:latin typeface="Overlock"/>
                <a:ea typeface="Overlock"/>
                <a:cs typeface="Overlock"/>
                <a:sym typeface="Overlock"/>
              </a:rPr>
              <a:t>sleeping</a:t>
            </a:r>
            <a:r>
              <a:rPr lang="en-US" sz="2800">
                <a:latin typeface="Times New Roman"/>
                <a:ea typeface="Times New Roman"/>
                <a:cs typeface="Times New Roman"/>
                <a:sym typeface="Times New Roman"/>
              </a:rPr>
              <a:t> </a:t>
            </a:r>
            <a:r>
              <a:rPr lang="en-US" sz="2800">
                <a:latin typeface="Overlock"/>
                <a:ea typeface="Overlock"/>
                <a:cs typeface="Overlock"/>
                <a:sym typeface="Overlock"/>
              </a:rPr>
              <a:t>on</a:t>
            </a:r>
            <a:r>
              <a:rPr lang="en-US" sz="2800">
                <a:latin typeface="Times New Roman"/>
                <a:ea typeface="Times New Roman"/>
                <a:cs typeface="Times New Roman"/>
                <a:sym typeface="Times New Roman"/>
              </a:rPr>
              <a:t> </a:t>
            </a:r>
            <a:r>
              <a:rPr lang="en-US" sz="2800">
                <a:latin typeface="Overlock"/>
                <a:ea typeface="Overlock"/>
                <a:cs typeface="Overlock"/>
                <a:sym typeface="Overlock"/>
              </a:rPr>
              <a:t>couch</a:t>
            </a:r>
            <a:endParaRPr sz="2800">
              <a:latin typeface="Overlock"/>
              <a:ea typeface="Overlock"/>
              <a:cs typeface="Overlock"/>
              <a:sym typeface="Overlock"/>
            </a:endParaRPr>
          </a:p>
        </p:txBody>
      </p:sp>
      <p:sp>
        <p:nvSpPr>
          <p:cNvPr id="158" name="Google Shape;158;p7"/>
          <p:cNvSpPr/>
          <p:nvPr/>
        </p:nvSpPr>
        <p:spPr>
          <a:xfrm>
            <a:off x="1629295" y="3478174"/>
            <a:ext cx="2932430" cy="1410335"/>
          </a:xfrm>
          <a:custGeom>
            <a:rect b="b" l="l" r="r" t="t"/>
            <a:pathLst>
              <a:path extrusionOk="0" h="1410335" w="2932429">
                <a:moveTo>
                  <a:pt x="332511" y="0"/>
                </a:moveTo>
                <a:lnTo>
                  <a:pt x="0" y="1409712"/>
                </a:lnTo>
              </a:path>
              <a:path extrusionOk="0" h="1410335" w="2932429">
                <a:moveTo>
                  <a:pt x="332511" y="0"/>
                </a:moveTo>
                <a:lnTo>
                  <a:pt x="1197025" y="1345399"/>
                </a:lnTo>
              </a:path>
              <a:path extrusionOk="0" h="1410335" w="2932429">
                <a:moveTo>
                  <a:pt x="332511" y="5130"/>
                </a:moveTo>
                <a:lnTo>
                  <a:pt x="2142604" y="1345399"/>
                </a:lnTo>
              </a:path>
              <a:path extrusionOk="0" h="1410335" w="2932429">
                <a:moveTo>
                  <a:pt x="332511" y="34721"/>
                </a:moveTo>
                <a:lnTo>
                  <a:pt x="2932315" y="1345399"/>
                </a:lnTo>
              </a:path>
            </a:pathLst>
          </a:custGeom>
          <a:noFill/>
          <a:ln cap="flat" cmpd="sng" w="28575">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 name="Shape 162"/>
        <p:cNvGrpSpPr/>
        <p:nvPr/>
      </p:nvGrpSpPr>
      <p:grpSpPr>
        <a:xfrm>
          <a:off x="0" y="0"/>
          <a:ext cx="0" cy="0"/>
          <a:chOff x="0" y="0"/>
          <a:chExt cx="0" cy="0"/>
        </a:xfrm>
      </p:grpSpPr>
      <p:sp>
        <p:nvSpPr>
          <p:cNvPr id="163" name="Google Shape;163;p8"/>
          <p:cNvSpPr txBox="1"/>
          <p:nvPr/>
        </p:nvSpPr>
        <p:spPr>
          <a:xfrm>
            <a:off x="11889331" y="3567305"/>
            <a:ext cx="102900" cy="19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8</a:t>
            </a:r>
            <a:endParaRPr sz="1200">
              <a:latin typeface="Calibri"/>
              <a:ea typeface="Calibri"/>
              <a:cs typeface="Calibri"/>
              <a:sym typeface="Calibri"/>
            </a:endParaRPr>
          </a:p>
        </p:txBody>
      </p:sp>
      <p:sp>
        <p:nvSpPr>
          <p:cNvPr id="164" name="Google Shape;164;p8"/>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165" name="Google Shape;165;p8"/>
          <p:cNvSpPr txBox="1"/>
          <p:nvPr>
            <p:ph type="title"/>
          </p:nvPr>
        </p:nvSpPr>
        <p:spPr>
          <a:xfrm>
            <a:off x="785863" y="553211"/>
            <a:ext cx="68784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The Problems…</a:t>
            </a:r>
            <a:endParaRPr sz="2800">
              <a:latin typeface="Overlock"/>
              <a:ea typeface="Overlock"/>
              <a:cs typeface="Overlock"/>
              <a:sym typeface="Overlock"/>
            </a:endParaRPr>
          </a:p>
        </p:txBody>
      </p:sp>
      <p:sp>
        <p:nvSpPr>
          <p:cNvPr id="166" name="Google Shape;166;p8"/>
          <p:cNvSpPr txBox="1"/>
          <p:nvPr/>
        </p:nvSpPr>
        <p:spPr>
          <a:xfrm>
            <a:off x="670050" y="996900"/>
            <a:ext cx="10743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rPr>
              <a:t>1.</a:t>
            </a:r>
            <a:r>
              <a:rPr lang="en-US" sz="1800">
                <a:latin typeface="Overlock"/>
                <a:ea typeface="Overlock"/>
                <a:cs typeface="Overlock"/>
                <a:sym typeface="Overlock"/>
              </a:rPr>
              <a:t> </a:t>
            </a:r>
            <a:r>
              <a:rPr b="1" lang="en-US" sz="1800">
                <a:latin typeface="Overlock"/>
                <a:ea typeface="Overlock"/>
                <a:cs typeface="Overlock"/>
                <a:sym typeface="Overlock"/>
              </a:rPr>
              <a:t>Limitations of</a:t>
            </a:r>
            <a:r>
              <a:rPr lang="en-US" sz="1800">
                <a:latin typeface="Overlock"/>
                <a:ea typeface="Overlock"/>
                <a:cs typeface="Overlock"/>
                <a:sym typeface="Overlock"/>
              </a:rPr>
              <a:t> </a:t>
            </a:r>
            <a:r>
              <a:rPr b="1" lang="en-US" sz="1800">
                <a:latin typeface="Overlock"/>
                <a:ea typeface="Overlock"/>
                <a:cs typeface="Overlock"/>
                <a:sym typeface="Overlock"/>
              </a:rPr>
              <a:t>Patches</a:t>
            </a:r>
            <a:r>
              <a:rPr lang="en-US" sz="1800">
                <a:latin typeface="Overlock"/>
                <a:ea typeface="Overlock"/>
                <a:cs typeface="Overlock"/>
                <a:sym typeface="Overlock"/>
              </a:rPr>
              <a:t>-- Existing Transformer-based models have tokens of a fixed scale. However, in contrast to the word tokens, </a:t>
            </a:r>
            <a:r>
              <a:rPr lang="en-US" sz="1800">
                <a:highlight>
                  <a:srgbClr val="E06666"/>
                </a:highlight>
                <a:latin typeface="Overlock"/>
                <a:ea typeface="Overlock"/>
                <a:cs typeface="Overlock"/>
                <a:sym typeface="Overlock"/>
              </a:rPr>
              <a:t>visual elements can be different in scale</a:t>
            </a:r>
            <a:r>
              <a:rPr lang="en-US" sz="1800">
                <a:latin typeface="Overlock"/>
                <a:ea typeface="Overlock"/>
                <a:cs typeface="Overlock"/>
                <a:sym typeface="Overlock"/>
              </a:rPr>
              <a:t> (e.g. objects of varying sizes on the scene) -- problems in Image Segmentation</a:t>
            </a:r>
            <a:endParaRPr sz="1800">
              <a:latin typeface="Overlock"/>
              <a:ea typeface="Overlock"/>
              <a:cs typeface="Overlock"/>
              <a:sym typeface="Overlock"/>
            </a:endParaRPr>
          </a:p>
        </p:txBody>
      </p:sp>
      <p:pic>
        <p:nvPicPr>
          <p:cNvPr id="167" name="Google Shape;167;p8"/>
          <p:cNvPicPr preferRelativeResize="0"/>
          <p:nvPr/>
        </p:nvPicPr>
        <p:blipFill>
          <a:blip r:embed="rId3">
            <a:alphaModFix/>
          </a:blip>
          <a:stretch>
            <a:fillRect/>
          </a:stretch>
        </p:blipFill>
        <p:spPr>
          <a:xfrm>
            <a:off x="683375" y="2125775"/>
            <a:ext cx="2129355" cy="1855375"/>
          </a:xfrm>
          <a:prstGeom prst="rect">
            <a:avLst/>
          </a:prstGeom>
          <a:noFill/>
          <a:ln>
            <a:noFill/>
          </a:ln>
        </p:spPr>
      </p:pic>
      <p:sp>
        <p:nvSpPr>
          <p:cNvPr id="168" name="Google Shape;168;p8"/>
          <p:cNvSpPr txBox="1"/>
          <p:nvPr/>
        </p:nvSpPr>
        <p:spPr>
          <a:xfrm>
            <a:off x="3028950" y="2125775"/>
            <a:ext cx="972300" cy="6144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1950">
                <a:solidFill>
                  <a:srgbClr val="002897"/>
                </a:solidFill>
                <a:latin typeface="Overlock"/>
                <a:ea typeface="Overlock"/>
                <a:cs typeface="Overlock"/>
                <a:sym typeface="Overlock"/>
              </a:rPr>
              <a:t>16 X 16 Patches</a:t>
            </a:r>
            <a:endParaRPr sz="1950">
              <a:latin typeface="Overlock"/>
              <a:ea typeface="Overlock"/>
              <a:cs typeface="Overlock"/>
              <a:sym typeface="Overlock"/>
            </a:endParaRPr>
          </a:p>
        </p:txBody>
      </p:sp>
      <p:sp>
        <p:nvSpPr>
          <p:cNvPr id="169" name="Google Shape;169;p8"/>
          <p:cNvSpPr/>
          <p:nvPr/>
        </p:nvSpPr>
        <p:spPr>
          <a:xfrm>
            <a:off x="3103631" y="3015357"/>
            <a:ext cx="579754" cy="76200"/>
          </a:xfrm>
          <a:custGeom>
            <a:rect b="b" l="l" r="r" t="t"/>
            <a:pathLst>
              <a:path extrusionOk="0" h="76200" w="579754">
                <a:moveTo>
                  <a:pt x="503059" y="0"/>
                </a:moveTo>
                <a:lnTo>
                  <a:pt x="503059" y="76200"/>
                </a:lnTo>
                <a:lnTo>
                  <a:pt x="572909" y="41275"/>
                </a:lnTo>
                <a:lnTo>
                  <a:pt x="515759" y="41275"/>
                </a:lnTo>
                <a:lnTo>
                  <a:pt x="515759" y="34925"/>
                </a:lnTo>
                <a:lnTo>
                  <a:pt x="572909" y="34925"/>
                </a:lnTo>
                <a:lnTo>
                  <a:pt x="503059" y="0"/>
                </a:lnTo>
                <a:close/>
              </a:path>
              <a:path extrusionOk="0" h="76200" w="579754">
                <a:moveTo>
                  <a:pt x="503059" y="34925"/>
                </a:moveTo>
                <a:lnTo>
                  <a:pt x="0" y="34925"/>
                </a:lnTo>
                <a:lnTo>
                  <a:pt x="0" y="41275"/>
                </a:lnTo>
                <a:lnTo>
                  <a:pt x="503059" y="41275"/>
                </a:lnTo>
                <a:lnTo>
                  <a:pt x="503059" y="34925"/>
                </a:lnTo>
                <a:close/>
              </a:path>
              <a:path extrusionOk="0" h="76200" w="579754">
                <a:moveTo>
                  <a:pt x="572909" y="34925"/>
                </a:moveTo>
                <a:lnTo>
                  <a:pt x="515759" y="34925"/>
                </a:lnTo>
                <a:lnTo>
                  <a:pt x="515759" y="41275"/>
                </a:lnTo>
                <a:lnTo>
                  <a:pt x="572909" y="41275"/>
                </a:lnTo>
                <a:lnTo>
                  <a:pt x="579259" y="38100"/>
                </a:lnTo>
                <a:lnTo>
                  <a:pt x="572909" y="34925"/>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0" name="Google Shape;170;p8"/>
          <p:cNvSpPr txBox="1"/>
          <p:nvPr/>
        </p:nvSpPr>
        <p:spPr>
          <a:xfrm>
            <a:off x="3819622" y="2896400"/>
            <a:ext cx="822600" cy="3141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1950">
                <a:solidFill>
                  <a:srgbClr val="002897"/>
                </a:solidFill>
                <a:latin typeface="Overlock"/>
                <a:ea typeface="Overlock"/>
                <a:cs typeface="Overlock"/>
                <a:sym typeface="Overlock"/>
              </a:rPr>
              <a:t>Balloon</a:t>
            </a:r>
            <a:endParaRPr sz="1950">
              <a:latin typeface="Overlock"/>
              <a:ea typeface="Overlock"/>
              <a:cs typeface="Overlock"/>
              <a:sym typeface="Overlock"/>
            </a:endParaRPr>
          </a:p>
        </p:txBody>
      </p:sp>
      <p:pic>
        <p:nvPicPr>
          <p:cNvPr id="171" name="Google Shape;171;p8"/>
          <p:cNvPicPr preferRelativeResize="0"/>
          <p:nvPr/>
        </p:nvPicPr>
        <p:blipFill>
          <a:blip r:embed="rId4">
            <a:alphaModFix/>
          </a:blip>
          <a:stretch>
            <a:fillRect/>
          </a:stretch>
        </p:blipFill>
        <p:spPr>
          <a:xfrm>
            <a:off x="4778473" y="2831600"/>
            <a:ext cx="423984" cy="443699"/>
          </a:xfrm>
          <a:prstGeom prst="rect">
            <a:avLst/>
          </a:prstGeom>
          <a:noFill/>
          <a:ln>
            <a:noFill/>
          </a:ln>
        </p:spPr>
      </p:pic>
      <p:pic>
        <p:nvPicPr>
          <p:cNvPr id="172" name="Google Shape;172;p8"/>
          <p:cNvPicPr preferRelativeResize="0"/>
          <p:nvPr/>
        </p:nvPicPr>
        <p:blipFill>
          <a:blip r:embed="rId5">
            <a:alphaModFix/>
          </a:blip>
          <a:stretch>
            <a:fillRect/>
          </a:stretch>
        </p:blipFill>
        <p:spPr>
          <a:xfrm>
            <a:off x="7210932" y="2125775"/>
            <a:ext cx="2123012" cy="1855375"/>
          </a:xfrm>
          <a:prstGeom prst="rect">
            <a:avLst/>
          </a:prstGeom>
          <a:noFill/>
          <a:ln>
            <a:noFill/>
          </a:ln>
        </p:spPr>
      </p:pic>
      <p:sp>
        <p:nvSpPr>
          <p:cNvPr id="173" name="Google Shape;173;p8"/>
          <p:cNvSpPr/>
          <p:nvPr/>
        </p:nvSpPr>
        <p:spPr>
          <a:xfrm>
            <a:off x="9624156" y="3015357"/>
            <a:ext cx="579754" cy="76200"/>
          </a:xfrm>
          <a:custGeom>
            <a:rect b="b" l="l" r="r" t="t"/>
            <a:pathLst>
              <a:path extrusionOk="0" h="76200" w="579754">
                <a:moveTo>
                  <a:pt x="503059" y="0"/>
                </a:moveTo>
                <a:lnTo>
                  <a:pt x="503059" y="76200"/>
                </a:lnTo>
                <a:lnTo>
                  <a:pt x="572909" y="41275"/>
                </a:lnTo>
                <a:lnTo>
                  <a:pt x="515759" y="41275"/>
                </a:lnTo>
                <a:lnTo>
                  <a:pt x="515759" y="34925"/>
                </a:lnTo>
                <a:lnTo>
                  <a:pt x="572909" y="34925"/>
                </a:lnTo>
                <a:lnTo>
                  <a:pt x="503059" y="0"/>
                </a:lnTo>
                <a:close/>
              </a:path>
              <a:path extrusionOk="0" h="76200" w="579754">
                <a:moveTo>
                  <a:pt x="503059" y="34925"/>
                </a:moveTo>
                <a:lnTo>
                  <a:pt x="0" y="34925"/>
                </a:lnTo>
                <a:lnTo>
                  <a:pt x="0" y="41275"/>
                </a:lnTo>
                <a:lnTo>
                  <a:pt x="503059" y="41275"/>
                </a:lnTo>
                <a:lnTo>
                  <a:pt x="503059" y="34925"/>
                </a:lnTo>
                <a:close/>
              </a:path>
              <a:path extrusionOk="0" h="76200" w="579754">
                <a:moveTo>
                  <a:pt x="572909" y="34925"/>
                </a:moveTo>
                <a:lnTo>
                  <a:pt x="515759" y="34925"/>
                </a:lnTo>
                <a:lnTo>
                  <a:pt x="515759" y="41275"/>
                </a:lnTo>
                <a:lnTo>
                  <a:pt x="572909" y="41275"/>
                </a:lnTo>
                <a:lnTo>
                  <a:pt x="579259" y="38100"/>
                </a:lnTo>
                <a:lnTo>
                  <a:pt x="572909" y="34925"/>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4" name="Google Shape;174;p8"/>
          <p:cNvSpPr txBox="1"/>
          <p:nvPr/>
        </p:nvSpPr>
        <p:spPr>
          <a:xfrm>
            <a:off x="9427875" y="2125775"/>
            <a:ext cx="972300" cy="6144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1950">
                <a:solidFill>
                  <a:srgbClr val="002897"/>
                </a:solidFill>
                <a:latin typeface="Overlock"/>
                <a:ea typeface="Overlock"/>
                <a:cs typeface="Overlock"/>
                <a:sym typeface="Overlock"/>
              </a:rPr>
              <a:t>16 X 16 Patches</a:t>
            </a:r>
            <a:endParaRPr sz="1950">
              <a:latin typeface="Overlock"/>
              <a:ea typeface="Overlock"/>
              <a:cs typeface="Overlock"/>
              <a:sym typeface="Overlock"/>
            </a:endParaRPr>
          </a:p>
        </p:txBody>
      </p:sp>
      <p:pic>
        <p:nvPicPr>
          <p:cNvPr id="175" name="Google Shape;175;p8"/>
          <p:cNvPicPr preferRelativeResize="0"/>
          <p:nvPr/>
        </p:nvPicPr>
        <p:blipFill>
          <a:blip r:embed="rId6">
            <a:alphaModFix/>
          </a:blip>
          <a:stretch>
            <a:fillRect/>
          </a:stretch>
        </p:blipFill>
        <p:spPr>
          <a:xfrm>
            <a:off x="11230517" y="2763575"/>
            <a:ext cx="579750" cy="579750"/>
          </a:xfrm>
          <a:prstGeom prst="rect">
            <a:avLst/>
          </a:prstGeom>
          <a:noFill/>
          <a:ln>
            <a:noFill/>
          </a:ln>
        </p:spPr>
      </p:pic>
      <p:sp>
        <p:nvSpPr>
          <p:cNvPr id="176" name="Google Shape;176;p8"/>
          <p:cNvSpPr txBox="1"/>
          <p:nvPr/>
        </p:nvSpPr>
        <p:spPr>
          <a:xfrm>
            <a:off x="10400172" y="2896400"/>
            <a:ext cx="822600" cy="3141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1950">
                <a:solidFill>
                  <a:srgbClr val="002897"/>
                </a:solidFill>
                <a:latin typeface="Overlock"/>
                <a:ea typeface="Overlock"/>
                <a:cs typeface="Overlock"/>
                <a:sym typeface="Overlock"/>
              </a:rPr>
              <a:t>Person</a:t>
            </a:r>
            <a:endParaRPr sz="1950">
              <a:latin typeface="Overlock"/>
              <a:ea typeface="Overlock"/>
              <a:cs typeface="Overlock"/>
              <a:sym typeface="Overlock"/>
            </a:endParaRPr>
          </a:p>
        </p:txBody>
      </p:sp>
      <p:pic>
        <p:nvPicPr>
          <p:cNvPr id="177" name="Google Shape;177;p8"/>
          <p:cNvPicPr preferRelativeResize="0"/>
          <p:nvPr/>
        </p:nvPicPr>
        <p:blipFill rotWithShape="1">
          <a:blip r:embed="rId7">
            <a:alphaModFix/>
          </a:blip>
          <a:srcRect b="0" l="0" r="0" t="0"/>
          <a:stretch/>
        </p:blipFill>
        <p:spPr>
          <a:xfrm>
            <a:off x="1850175" y="5001061"/>
            <a:ext cx="1709774" cy="1709774"/>
          </a:xfrm>
          <a:prstGeom prst="rect">
            <a:avLst/>
          </a:prstGeom>
          <a:noFill/>
          <a:ln>
            <a:noFill/>
          </a:ln>
        </p:spPr>
      </p:pic>
      <p:sp>
        <p:nvSpPr>
          <p:cNvPr id="178" name="Google Shape;178;p8"/>
          <p:cNvSpPr txBox="1"/>
          <p:nvPr/>
        </p:nvSpPr>
        <p:spPr>
          <a:xfrm rot="-5400000">
            <a:off x="1109540" y="5745238"/>
            <a:ext cx="518100" cy="221400"/>
          </a:xfrm>
          <a:prstGeom prst="rect">
            <a:avLst/>
          </a:prstGeom>
          <a:noFill/>
          <a:ln>
            <a:noFill/>
          </a:ln>
        </p:spPr>
        <p:txBody>
          <a:bodyPr anchorCtr="0" anchor="t" bIns="0" lIns="0" spcFirstLastPara="1" rIns="0" wrap="square" tIns="5700">
            <a:spAutoFit/>
          </a:bodyPr>
          <a:lstStyle/>
          <a:p>
            <a:pPr indent="0" lvl="0" marL="12700" rtl="0" algn="l">
              <a:lnSpc>
                <a:spcPct val="100000"/>
              </a:lnSpc>
              <a:spcBef>
                <a:spcPts val="0"/>
              </a:spcBef>
              <a:spcAft>
                <a:spcPts val="0"/>
              </a:spcAft>
              <a:buNone/>
            </a:pPr>
            <a:r>
              <a:rPr lang="en-US" sz="1400">
                <a:solidFill>
                  <a:srgbClr val="002897"/>
                </a:solidFill>
                <a:latin typeface="Overlock"/>
                <a:ea typeface="Overlock"/>
                <a:cs typeface="Overlock"/>
                <a:sym typeface="Overlock"/>
              </a:rPr>
              <a:t>250px</a:t>
            </a:r>
            <a:endParaRPr sz="1400">
              <a:latin typeface="Overlock"/>
              <a:ea typeface="Overlock"/>
              <a:cs typeface="Overlock"/>
              <a:sym typeface="Overlock"/>
            </a:endParaRPr>
          </a:p>
        </p:txBody>
      </p:sp>
      <p:sp>
        <p:nvSpPr>
          <p:cNvPr id="179" name="Google Shape;179;p8"/>
          <p:cNvSpPr txBox="1"/>
          <p:nvPr/>
        </p:nvSpPr>
        <p:spPr>
          <a:xfrm>
            <a:off x="5517218" y="5605510"/>
            <a:ext cx="1459200" cy="3141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1950">
                <a:solidFill>
                  <a:srgbClr val="002897"/>
                </a:solidFill>
                <a:latin typeface="Overlock"/>
                <a:ea typeface="Overlock"/>
                <a:cs typeface="Overlock"/>
                <a:sym typeface="Overlock"/>
              </a:rPr>
              <a:t>62500</a:t>
            </a:r>
            <a:r>
              <a:rPr lang="en-US" sz="1950">
                <a:solidFill>
                  <a:srgbClr val="002897"/>
                </a:solidFill>
                <a:latin typeface="Times New Roman"/>
                <a:ea typeface="Times New Roman"/>
                <a:cs typeface="Times New Roman"/>
                <a:sym typeface="Times New Roman"/>
              </a:rPr>
              <a:t> </a:t>
            </a:r>
            <a:r>
              <a:rPr lang="en-US" sz="1950">
                <a:solidFill>
                  <a:srgbClr val="002897"/>
                </a:solidFill>
                <a:latin typeface="Overlock"/>
                <a:ea typeface="Overlock"/>
                <a:cs typeface="Overlock"/>
                <a:sym typeface="Overlock"/>
              </a:rPr>
              <a:t>pixels</a:t>
            </a:r>
            <a:endParaRPr sz="1950">
              <a:latin typeface="Overlock"/>
              <a:ea typeface="Overlock"/>
              <a:cs typeface="Overlock"/>
              <a:sym typeface="Overlock"/>
            </a:endParaRPr>
          </a:p>
        </p:txBody>
      </p:sp>
      <p:sp>
        <p:nvSpPr>
          <p:cNvPr id="180" name="Google Shape;180;p8"/>
          <p:cNvSpPr/>
          <p:nvPr/>
        </p:nvSpPr>
        <p:spPr>
          <a:xfrm>
            <a:off x="4518681" y="5744344"/>
            <a:ext cx="579754" cy="76200"/>
          </a:xfrm>
          <a:custGeom>
            <a:rect b="b" l="l" r="r" t="t"/>
            <a:pathLst>
              <a:path extrusionOk="0" h="76200" w="579754">
                <a:moveTo>
                  <a:pt x="503059" y="0"/>
                </a:moveTo>
                <a:lnTo>
                  <a:pt x="503059" y="76200"/>
                </a:lnTo>
                <a:lnTo>
                  <a:pt x="572909" y="41275"/>
                </a:lnTo>
                <a:lnTo>
                  <a:pt x="515759" y="41275"/>
                </a:lnTo>
                <a:lnTo>
                  <a:pt x="515759" y="34925"/>
                </a:lnTo>
                <a:lnTo>
                  <a:pt x="572909" y="34925"/>
                </a:lnTo>
                <a:lnTo>
                  <a:pt x="503059" y="0"/>
                </a:lnTo>
                <a:close/>
              </a:path>
              <a:path extrusionOk="0" h="76200" w="579754">
                <a:moveTo>
                  <a:pt x="503059" y="34925"/>
                </a:moveTo>
                <a:lnTo>
                  <a:pt x="0" y="34925"/>
                </a:lnTo>
                <a:lnTo>
                  <a:pt x="0" y="41275"/>
                </a:lnTo>
                <a:lnTo>
                  <a:pt x="503059" y="41275"/>
                </a:lnTo>
                <a:lnTo>
                  <a:pt x="503059" y="34925"/>
                </a:lnTo>
                <a:close/>
              </a:path>
              <a:path extrusionOk="0" h="76200" w="579754">
                <a:moveTo>
                  <a:pt x="572909" y="34925"/>
                </a:moveTo>
                <a:lnTo>
                  <a:pt x="515759" y="34925"/>
                </a:lnTo>
                <a:lnTo>
                  <a:pt x="515759" y="41275"/>
                </a:lnTo>
                <a:lnTo>
                  <a:pt x="572909" y="41275"/>
                </a:lnTo>
                <a:lnTo>
                  <a:pt x="579259" y="38100"/>
                </a:lnTo>
                <a:lnTo>
                  <a:pt x="572909" y="34925"/>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 name="Google Shape;181;p8"/>
          <p:cNvSpPr/>
          <p:nvPr/>
        </p:nvSpPr>
        <p:spPr>
          <a:xfrm>
            <a:off x="7345002" y="5744344"/>
            <a:ext cx="579754" cy="76200"/>
          </a:xfrm>
          <a:custGeom>
            <a:rect b="b" l="l" r="r" t="t"/>
            <a:pathLst>
              <a:path extrusionOk="0" h="76200" w="579754">
                <a:moveTo>
                  <a:pt x="503072" y="0"/>
                </a:moveTo>
                <a:lnTo>
                  <a:pt x="503072" y="76200"/>
                </a:lnTo>
                <a:lnTo>
                  <a:pt x="572922" y="41275"/>
                </a:lnTo>
                <a:lnTo>
                  <a:pt x="515772" y="41275"/>
                </a:lnTo>
                <a:lnTo>
                  <a:pt x="515772" y="34925"/>
                </a:lnTo>
                <a:lnTo>
                  <a:pt x="572922" y="34925"/>
                </a:lnTo>
                <a:lnTo>
                  <a:pt x="503072" y="0"/>
                </a:lnTo>
                <a:close/>
              </a:path>
              <a:path extrusionOk="0" h="76200" w="579754">
                <a:moveTo>
                  <a:pt x="503072" y="34925"/>
                </a:moveTo>
                <a:lnTo>
                  <a:pt x="0" y="34925"/>
                </a:lnTo>
                <a:lnTo>
                  <a:pt x="0" y="41275"/>
                </a:lnTo>
                <a:lnTo>
                  <a:pt x="503072" y="41275"/>
                </a:lnTo>
                <a:lnTo>
                  <a:pt x="503072" y="34925"/>
                </a:lnTo>
                <a:close/>
              </a:path>
              <a:path extrusionOk="0" h="76200" w="579754">
                <a:moveTo>
                  <a:pt x="572922" y="34925"/>
                </a:moveTo>
                <a:lnTo>
                  <a:pt x="515772" y="34925"/>
                </a:lnTo>
                <a:lnTo>
                  <a:pt x="515772" y="41275"/>
                </a:lnTo>
                <a:lnTo>
                  <a:pt x="572922" y="41275"/>
                </a:lnTo>
                <a:lnTo>
                  <a:pt x="579272" y="38100"/>
                </a:lnTo>
                <a:lnTo>
                  <a:pt x="572922" y="34925"/>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2" name="Google Shape;182;p8"/>
          <p:cNvSpPr txBox="1"/>
          <p:nvPr/>
        </p:nvSpPr>
        <p:spPr>
          <a:xfrm>
            <a:off x="8502773" y="5480542"/>
            <a:ext cx="1517700" cy="6222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1950">
                <a:solidFill>
                  <a:srgbClr val="002897"/>
                </a:solidFill>
                <a:latin typeface="Overlock"/>
                <a:ea typeface="Overlock"/>
                <a:cs typeface="Overlock"/>
                <a:sym typeface="Overlock"/>
              </a:rPr>
              <a:t>3906250000</a:t>
            </a:r>
            <a:endParaRPr sz="1950">
              <a:latin typeface="Overlock"/>
              <a:ea typeface="Overlock"/>
              <a:cs typeface="Overlock"/>
              <a:sym typeface="Overlock"/>
            </a:endParaRPr>
          </a:p>
          <a:p>
            <a:pPr indent="0" lvl="0" marL="147320" rtl="0" algn="l">
              <a:lnSpc>
                <a:spcPct val="100000"/>
              </a:lnSpc>
              <a:spcBef>
                <a:spcPts val="60"/>
              </a:spcBef>
              <a:spcAft>
                <a:spcPts val="0"/>
              </a:spcAft>
              <a:buNone/>
            </a:pPr>
            <a:r>
              <a:rPr lang="en-US" sz="1950">
                <a:solidFill>
                  <a:srgbClr val="002897"/>
                </a:solidFill>
                <a:latin typeface="Overlock"/>
                <a:ea typeface="Overlock"/>
                <a:cs typeface="Overlock"/>
                <a:sym typeface="Overlock"/>
              </a:rPr>
              <a:t>calculations</a:t>
            </a:r>
            <a:endParaRPr sz="1950">
              <a:latin typeface="Overlock"/>
              <a:ea typeface="Overlock"/>
              <a:cs typeface="Overlock"/>
              <a:sym typeface="Overlock"/>
            </a:endParaRPr>
          </a:p>
        </p:txBody>
      </p:sp>
      <p:pic>
        <p:nvPicPr>
          <p:cNvPr id="183" name="Google Shape;183;p8"/>
          <p:cNvPicPr preferRelativeResize="0"/>
          <p:nvPr/>
        </p:nvPicPr>
        <p:blipFill rotWithShape="1">
          <a:blip r:embed="rId8">
            <a:alphaModFix/>
          </a:blip>
          <a:srcRect b="0" l="0" r="0" t="0"/>
          <a:stretch/>
        </p:blipFill>
        <p:spPr>
          <a:xfrm>
            <a:off x="10617843" y="5401850"/>
            <a:ext cx="685800" cy="673100"/>
          </a:xfrm>
          <a:prstGeom prst="rect">
            <a:avLst/>
          </a:prstGeom>
          <a:noFill/>
          <a:ln>
            <a:noFill/>
          </a:ln>
        </p:spPr>
      </p:pic>
      <p:sp>
        <p:nvSpPr>
          <p:cNvPr id="184" name="Google Shape;184;p8"/>
          <p:cNvSpPr txBox="1"/>
          <p:nvPr/>
        </p:nvSpPr>
        <p:spPr>
          <a:xfrm>
            <a:off x="670050" y="4094213"/>
            <a:ext cx="1101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Overlock"/>
                <a:ea typeface="Overlock"/>
                <a:cs typeface="Overlock"/>
                <a:sym typeface="Overlock"/>
              </a:rPr>
              <a:t>2. </a:t>
            </a:r>
            <a:r>
              <a:rPr b="1" lang="en-US" sz="1800">
                <a:latin typeface="Overlock"/>
                <a:ea typeface="Overlock"/>
                <a:cs typeface="Overlock"/>
                <a:sym typeface="Overlock"/>
              </a:rPr>
              <a:t>Scale</a:t>
            </a:r>
            <a:r>
              <a:rPr lang="en-US" sz="1800">
                <a:latin typeface="Overlock"/>
                <a:ea typeface="Overlock"/>
                <a:cs typeface="Overlock"/>
                <a:sym typeface="Overlock"/>
              </a:rPr>
              <a:t> -- Self-attention computational complexity is </a:t>
            </a:r>
            <a:r>
              <a:rPr lang="en-US" sz="1800">
                <a:highlight>
                  <a:srgbClr val="E06666"/>
                </a:highlight>
                <a:latin typeface="Overlock"/>
                <a:ea typeface="Overlock"/>
                <a:cs typeface="Overlock"/>
                <a:sym typeface="Overlock"/>
              </a:rPr>
              <a:t>quadratic</a:t>
            </a:r>
            <a:r>
              <a:rPr lang="en-US" sz="1800">
                <a:latin typeface="Overlock"/>
                <a:ea typeface="Overlock"/>
                <a:cs typeface="Overlock"/>
                <a:sym typeface="Overlock"/>
              </a:rPr>
              <a:t> of the image size, limiting applications in computer vision where high resolution is necessary. So even if we wanted to make the patches smaller…</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8" name="Shape 188"/>
        <p:cNvGrpSpPr/>
        <p:nvPr/>
      </p:nvGrpSpPr>
      <p:grpSpPr>
        <a:xfrm>
          <a:off x="0" y="0"/>
          <a:ext cx="0" cy="0"/>
          <a:chOff x="0" y="0"/>
          <a:chExt cx="0" cy="0"/>
        </a:xfrm>
      </p:grpSpPr>
      <p:sp>
        <p:nvSpPr>
          <p:cNvPr id="189" name="Google Shape;189;p10"/>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 name="Google Shape;190;p10"/>
          <p:cNvSpPr txBox="1"/>
          <p:nvPr>
            <p:ph type="title"/>
          </p:nvPr>
        </p:nvSpPr>
        <p:spPr>
          <a:xfrm>
            <a:off x="4088891" y="3109467"/>
            <a:ext cx="4013835"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000">
                <a:solidFill>
                  <a:srgbClr val="F2F2F2"/>
                </a:solidFill>
              </a:rPr>
              <a:t>Swin</a:t>
            </a:r>
            <a:r>
              <a:rPr lang="en-US" sz="4000">
                <a:solidFill>
                  <a:srgbClr val="F2F2F2"/>
                </a:solidFill>
                <a:latin typeface="Times New Roman"/>
                <a:ea typeface="Times New Roman"/>
                <a:cs typeface="Times New Roman"/>
                <a:sym typeface="Times New Roman"/>
              </a:rPr>
              <a:t> </a:t>
            </a:r>
            <a:r>
              <a:rPr lang="en-US" sz="4000">
                <a:solidFill>
                  <a:srgbClr val="F2F2F2"/>
                </a:solidFill>
              </a:rPr>
              <a:t>Transformer</a:t>
            </a:r>
            <a:endParaRPr sz="40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4" name="Shape 194"/>
        <p:cNvGrpSpPr/>
        <p:nvPr/>
      </p:nvGrpSpPr>
      <p:grpSpPr>
        <a:xfrm>
          <a:off x="0" y="0"/>
          <a:ext cx="0" cy="0"/>
          <a:chOff x="0" y="0"/>
          <a:chExt cx="0" cy="0"/>
        </a:xfrm>
      </p:grpSpPr>
      <p:sp>
        <p:nvSpPr>
          <p:cNvPr id="195" name="Google Shape;195;p11"/>
          <p:cNvSpPr txBox="1"/>
          <p:nvPr/>
        </p:nvSpPr>
        <p:spPr>
          <a:xfrm>
            <a:off x="11810593" y="6421630"/>
            <a:ext cx="18097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11</a:t>
            </a:r>
            <a:endParaRPr sz="1200">
              <a:latin typeface="Calibri"/>
              <a:ea typeface="Calibri"/>
              <a:cs typeface="Calibri"/>
              <a:sym typeface="Calibri"/>
            </a:endParaRPr>
          </a:p>
        </p:txBody>
      </p:sp>
      <p:sp>
        <p:nvSpPr>
          <p:cNvPr id="196" name="Google Shape;196;p11"/>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197" name="Google Shape;197;p11"/>
          <p:cNvSpPr txBox="1"/>
          <p:nvPr>
            <p:ph type="title"/>
          </p:nvPr>
        </p:nvSpPr>
        <p:spPr>
          <a:xfrm>
            <a:off x="785878" y="553200"/>
            <a:ext cx="85635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Swin</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Transformer</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Architecture-- Two Contributions</a:t>
            </a:r>
            <a:endParaRPr sz="2800">
              <a:latin typeface="Overlock"/>
              <a:ea typeface="Overlock"/>
              <a:cs typeface="Overlock"/>
              <a:sym typeface="Overlock"/>
            </a:endParaRPr>
          </a:p>
        </p:txBody>
      </p:sp>
      <p:pic>
        <p:nvPicPr>
          <p:cNvPr id="198" name="Google Shape;198;p11"/>
          <p:cNvPicPr preferRelativeResize="0"/>
          <p:nvPr/>
        </p:nvPicPr>
        <p:blipFill rotWithShape="1">
          <a:blip r:embed="rId3">
            <a:alphaModFix/>
          </a:blip>
          <a:srcRect b="0" l="0" r="0" t="0"/>
          <a:stretch/>
        </p:blipFill>
        <p:spPr>
          <a:xfrm>
            <a:off x="867608" y="1030062"/>
            <a:ext cx="10456797" cy="3541929"/>
          </a:xfrm>
          <a:prstGeom prst="rect">
            <a:avLst/>
          </a:prstGeom>
          <a:noFill/>
          <a:ln cap="flat" cmpd="sng" w="9525">
            <a:solidFill>
              <a:srgbClr val="002897"/>
            </a:solidFill>
            <a:prstDash val="solid"/>
            <a:round/>
            <a:headEnd len="sm" w="sm" type="none"/>
            <a:tailEnd len="sm" w="sm" type="none"/>
          </a:ln>
        </p:spPr>
      </p:pic>
      <p:sp>
        <p:nvSpPr>
          <p:cNvPr id="199" name="Google Shape;199;p11"/>
          <p:cNvSpPr/>
          <p:nvPr/>
        </p:nvSpPr>
        <p:spPr>
          <a:xfrm>
            <a:off x="3712325" y="2053725"/>
            <a:ext cx="494100" cy="14946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0"/>
          </a:p>
        </p:txBody>
      </p:sp>
      <p:sp>
        <p:nvSpPr>
          <p:cNvPr id="200" name="Google Shape;200;p11"/>
          <p:cNvSpPr/>
          <p:nvPr/>
        </p:nvSpPr>
        <p:spPr>
          <a:xfrm>
            <a:off x="4272050" y="2053725"/>
            <a:ext cx="787800" cy="14946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0"/>
          </a:p>
        </p:txBody>
      </p:sp>
      <p:sp>
        <p:nvSpPr>
          <p:cNvPr id="201" name="Google Shape;201;p11"/>
          <p:cNvSpPr txBox="1"/>
          <p:nvPr/>
        </p:nvSpPr>
        <p:spPr>
          <a:xfrm>
            <a:off x="587850" y="4605150"/>
            <a:ext cx="11016300" cy="1954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rgbClr val="002897"/>
              </a:buClr>
              <a:buSzPts val="2300"/>
              <a:buFont typeface="Overlock"/>
              <a:buAutoNum type="arabicParenR"/>
            </a:pPr>
            <a:r>
              <a:rPr lang="en-US" sz="2300">
                <a:solidFill>
                  <a:srgbClr val="002897"/>
                </a:solidFill>
                <a:latin typeface="Overlock"/>
                <a:ea typeface="Overlock"/>
                <a:cs typeface="Overlock"/>
                <a:sym typeface="Overlock"/>
              </a:rPr>
              <a:t>Patch Merging</a:t>
            </a:r>
            <a:endParaRPr sz="900"/>
          </a:p>
          <a:p>
            <a:pPr indent="-317500" lvl="0" marL="457200" rtl="0" algn="l">
              <a:spcBef>
                <a:spcPts val="0"/>
              </a:spcBef>
              <a:spcAft>
                <a:spcPts val="0"/>
              </a:spcAft>
              <a:buSzPts val="1400"/>
              <a:buChar char="❏"/>
            </a:pPr>
            <a:r>
              <a:rPr lang="en-US"/>
              <a:t>Start with small </a:t>
            </a:r>
            <a:r>
              <a:rPr lang="en-US"/>
              <a:t>patches at the beginning, merge patches in further layers to create larger patches.</a:t>
            </a:r>
            <a:endParaRPr/>
          </a:p>
          <a:p>
            <a:pPr indent="-317500" lvl="0" marL="457200" rtl="0" algn="l">
              <a:spcBef>
                <a:spcPts val="0"/>
              </a:spcBef>
              <a:spcAft>
                <a:spcPts val="0"/>
              </a:spcAft>
              <a:buSzPts val="1400"/>
              <a:buChar char="❏"/>
            </a:pPr>
            <a:r>
              <a:rPr lang="en-US"/>
              <a:t>Does this while keeping to Linear Complexity.</a:t>
            </a:r>
            <a:endParaRPr/>
          </a:p>
          <a:p>
            <a:pPr indent="0" lvl="0" marL="0" rtl="0" algn="l">
              <a:spcBef>
                <a:spcPts val="0"/>
              </a:spcBef>
              <a:spcAft>
                <a:spcPts val="0"/>
              </a:spcAft>
              <a:buNone/>
            </a:pPr>
            <a:r>
              <a:t/>
            </a:r>
            <a:endParaRPr/>
          </a:p>
          <a:p>
            <a:pPr indent="-368300" lvl="0" marL="457200" rtl="0" algn="l">
              <a:spcBef>
                <a:spcPts val="0"/>
              </a:spcBef>
              <a:spcAft>
                <a:spcPts val="0"/>
              </a:spcAft>
              <a:buClr>
                <a:srgbClr val="002897"/>
              </a:buClr>
              <a:buSzPts val="2200"/>
              <a:buFont typeface="Overlock"/>
              <a:buAutoNum type="arabicParenR"/>
            </a:pPr>
            <a:r>
              <a:rPr lang="en-US" sz="2200">
                <a:solidFill>
                  <a:srgbClr val="002897"/>
                </a:solidFill>
                <a:latin typeface="Overlock"/>
                <a:ea typeface="Overlock"/>
                <a:cs typeface="Overlock"/>
                <a:sym typeface="Overlock"/>
              </a:rPr>
              <a:t>Shifted Window Based Self-Attention</a:t>
            </a:r>
            <a:endParaRPr/>
          </a:p>
          <a:p>
            <a:pPr indent="-317500" lvl="0" marL="457200" rtl="0" algn="l">
              <a:spcBef>
                <a:spcPts val="0"/>
              </a:spcBef>
              <a:spcAft>
                <a:spcPts val="0"/>
              </a:spcAft>
              <a:buSzPts val="1400"/>
              <a:buChar char="❏"/>
            </a:pPr>
            <a:r>
              <a:rPr lang="en-US"/>
              <a:t>Self attention only on small, overlapping windows.</a:t>
            </a:r>
            <a:endParaRPr/>
          </a:p>
          <a:p>
            <a:pPr indent="-317500" lvl="0" marL="457200" rtl="0" algn="l">
              <a:spcBef>
                <a:spcPts val="0"/>
              </a:spcBef>
              <a:spcAft>
                <a:spcPts val="0"/>
              </a:spcAft>
              <a:buSzPts val="1400"/>
              <a:buChar char="❏"/>
            </a:pPr>
            <a:r>
              <a:rPr lang="en-US"/>
              <a:t>Shifts the windows to allow broader interactions across the image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5" name="Shape 205"/>
        <p:cNvGrpSpPr/>
        <p:nvPr/>
      </p:nvGrpSpPr>
      <p:grpSpPr>
        <a:xfrm>
          <a:off x="0" y="0"/>
          <a:ext cx="0" cy="0"/>
          <a:chOff x="0" y="0"/>
          <a:chExt cx="0" cy="0"/>
        </a:xfrm>
      </p:grpSpPr>
      <p:sp>
        <p:nvSpPr>
          <p:cNvPr id="206" name="Google Shape;206;g24e3ba609e9_0_33"/>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7" name="Google Shape;207;g24e3ba609e9_0_33"/>
          <p:cNvSpPr txBox="1"/>
          <p:nvPr>
            <p:ph type="title"/>
          </p:nvPr>
        </p:nvSpPr>
        <p:spPr>
          <a:xfrm>
            <a:off x="2624849" y="3114750"/>
            <a:ext cx="69423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000">
                <a:solidFill>
                  <a:srgbClr val="F2F2F2"/>
                </a:solidFill>
              </a:rPr>
              <a:t>Contribution #1:  Patch Merging</a:t>
            </a:r>
            <a:endParaRPr sz="4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1" name="Shape 211"/>
        <p:cNvGrpSpPr/>
        <p:nvPr/>
      </p:nvGrpSpPr>
      <p:grpSpPr>
        <a:xfrm>
          <a:off x="0" y="0"/>
          <a:ext cx="0" cy="0"/>
          <a:chOff x="0" y="0"/>
          <a:chExt cx="0" cy="0"/>
        </a:xfrm>
      </p:grpSpPr>
      <p:sp>
        <p:nvSpPr>
          <p:cNvPr id="212" name="Google Shape;212;p12"/>
          <p:cNvSpPr txBox="1"/>
          <p:nvPr/>
        </p:nvSpPr>
        <p:spPr>
          <a:xfrm>
            <a:off x="11810593" y="6421630"/>
            <a:ext cx="180975" cy="208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200">
                <a:solidFill>
                  <a:srgbClr val="898989"/>
                </a:solidFill>
                <a:latin typeface="Calibri"/>
                <a:ea typeface="Calibri"/>
                <a:cs typeface="Calibri"/>
                <a:sym typeface="Calibri"/>
              </a:rPr>
              <a:t>12</a:t>
            </a:r>
            <a:endParaRPr sz="1200">
              <a:latin typeface="Calibri"/>
              <a:ea typeface="Calibri"/>
              <a:cs typeface="Calibri"/>
              <a:sym typeface="Calibri"/>
            </a:endParaRPr>
          </a:p>
        </p:txBody>
      </p:sp>
      <p:sp>
        <p:nvSpPr>
          <p:cNvPr id="213" name="Google Shape;213;p12"/>
          <p:cNvSpPr txBox="1"/>
          <p:nvPr/>
        </p:nvSpPr>
        <p:spPr>
          <a:xfrm>
            <a:off x="11020018" y="146811"/>
            <a:ext cx="972185"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sz="1000">
                <a:solidFill>
                  <a:srgbClr val="002897"/>
                </a:solidFill>
                <a:latin typeface="Lucida Sans"/>
                <a:ea typeface="Lucida Sans"/>
                <a:cs typeface="Lucida Sans"/>
                <a:sym typeface="Lucida Sans"/>
              </a:rPr>
              <a:t>Swin</a:t>
            </a:r>
            <a:r>
              <a:rPr lang="en-US" sz="1000">
                <a:solidFill>
                  <a:srgbClr val="002897"/>
                </a:solidFill>
                <a:latin typeface="Times New Roman"/>
                <a:ea typeface="Times New Roman"/>
                <a:cs typeface="Times New Roman"/>
                <a:sym typeface="Times New Roman"/>
              </a:rPr>
              <a:t> </a:t>
            </a:r>
            <a:r>
              <a:rPr i="1" lang="en-US" sz="1000">
                <a:solidFill>
                  <a:srgbClr val="002897"/>
                </a:solidFill>
                <a:latin typeface="Lucida Sans"/>
                <a:ea typeface="Lucida Sans"/>
                <a:cs typeface="Lucida Sans"/>
                <a:sym typeface="Lucida Sans"/>
              </a:rPr>
              <a:t>Transformer</a:t>
            </a:r>
            <a:endParaRPr sz="1000">
              <a:latin typeface="Lucida Sans"/>
              <a:ea typeface="Lucida Sans"/>
              <a:cs typeface="Lucida Sans"/>
              <a:sym typeface="Lucida Sans"/>
            </a:endParaRPr>
          </a:p>
        </p:txBody>
      </p:sp>
      <p:sp>
        <p:nvSpPr>
          <p:cNvPr id="214" name="Google Shape;214;p12"/>
          <p:cNvSpPr txBox="1"/>
          <p:nvPr>
            <p:ph type="title"/>
          </p:nvPr>
        </p:nvSpPr>
        <p:spPr>
          <a:xfrm>
            <a:off x="785863" y="553211"/>
            <a:ext cx="6878320" cy="4724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solidFill>
                  <a:srgbClr val="002897"/>
                </a:solidFill>
                <a:latin typeface="Overlock"/>
                <a:ea typeface="Overlock"/>
                <a:cs typeface="Overlock"/>
                <a:sym typeface="Overlock"/>
              </a:rPr>
              <a:t>Patch</a:t>
            </a:r>
            <a:r>
              <a:rPr lang="en-US" sz="2800">
                <a:solidFill>
                  <a:srgbClr val="002897"/>
                </a:solidFill>
                <a:latin typeface="Times New Roman"/>
                <a:ea typeface="Times New Roman"/>
                <a:cs typeface="Times New Roman"/>
                <a:sym typeface="Times New Roman"/>
              </a:rPr>
              <a:t> </a:t>
            </a:r>
            <a:r>
              <a:rPr lang="en-US" sz="2800">
                <a:solidFill>
                  <a:srgbClr val="002897"/>
                </a:solidFill>
                <a:latin typeface="Overlock"/>
                <a:ea typeface="Overlock"/>
                <a:cs typeface="Overlock"/>
                <a:sym typeface="Overlock"/>
              </a:rPr>
              <a:t>Partition</a:t>
            </a:r>
            <a:endParaRPr sz="2800">
              <a:latin typeface="Overlock"/>
              <a:ea typeface="Overlock"/>
              <a:cs typeface="Overlock"/>
              <a:sym typeface="Overlock"/>
            </a:endParaRPr>
          </a:p>
        </p:txBody>
      </p:sp>
      <p:graphicFrame>
        <p:nvGraphicFramePr>
          <p:cNvPr id="215" name="Google Shape;215;p12"/>
          <p:cNvGraphicFramePr/>
          <p:nvPr/>
        </p:nvGraphicFramePr>
        <p:xfrm>
          <a:off x="4755039" y="4043440"/>
          <a:ext cx="3000000" cy="3000000"/>
        </p:xfrm>
        <a:graphic>
          <a:graphicData uri="http://schemas.openxmlformats.org/drawingml/2006/table">
            <a:tbl>
              <a:tblPr bandRow="1" firstRow="1">
                <a:noFill/>
                <a:tableStyleId>{15FC902D-FF4C-44B7-BB6A-FD4543086BAD}</a:tableStyleId>
              </a:tblPr>
              <a:tblGrid>
                <a:gridCol w="194950"/>
                <a:gridCol w="194950"/>
                <a:gridCol w="194950"/>
                <a:gridCol w="194950"/>
                <a:gridCol w="194950"/>
                <a:gridCol w="194950"/>
                <a:gridCol w="194950"/>
                <a:gridCol w="194950"/>
              </a:tblGrid>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12700">
                      <a:solidFill>
                        <a:srgbClr val="404040"/>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12700">
                      <a:solidFill>
                        <a:srgbClr val="404040"/>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404040"/>
                      </a:solidFill>
                      <a:prstDash val="solid"/>
                      <a:round/>
                      <a:headEnd len="sm" w="sm" type="none"/>
                      <a:tailEnd len="sm" w="sm" type="none"/>
                    </a:lnL>
                    <a:lnR cap="flat" cmpd="sng" w="38100">
                      <a:solidFill>
                        <a:srgbClr val="002897"/>
                      </a:solidFill>
                      <a:prstDash val="solid"/>
                      <a:round/>
                      <a:headEnd len="sm" w="sm" type="none"/>
                      <a:tailEnd len="sm" w="sm" type="none"/>
                    </a:lnR>
                    <a:lnT cap="flat" cmpd="sng" w="12700">
                      <a:solidFill>
                        <a:srgbClr val="404040"/>
                      </a:solidFill>
                      <a:prstDash val="solid"/>
                      <a:round/>
                      <a:headEnd len="sm" w="sm" type="none"/>
                      <a:tailEnd len="sm" w="sm" type="none"/>
                    </a:lnT>
                    <a:lnB cap="flat" cmpd="sng" w="38100">
                      <a:solidFill>
                        <a:srgbClr val="002897"/>
                      </a:solidFill>
                      <a:prstDash val="solid"/>
                      <a:round/>
                      <a:headEnd len="sm" w="sm" type="none"/>
                      <a:tailEnd len="sm" w="sm" type="none"/>
                    </a:lnB>
                  </a:tcPr>
                </a:tc>
              </a:tr>
            </a:tbl>
          </a:graphicData>
        </a:graphic>
      </p:graphicFrame>
      <p:grpSp>
        <p:nvGrpSpPr>
          <p:cNvPr id="216" name="Google Shape;216;p12"/>
          <p:cNvGrpSpPr/>
          <p:nvPr/>
        </p:nvGrpSpPr>
        <p:grpSpPr>
          <a:xfrm>
            <a:off x="568141" y="3644681"/>
            <a:ext cx="2888830" cy="1935238"/>
            <a:chOff x="1625066" y="3536606"/>
            <a:chExt cx="2888830" cy="1935238"/>
          </a:xfrm>
        </p:grpSpPr>
        <p:pic>
          <p:nvPicPr>
            <p:cNvPr id="217" name="Google Shape;217;p12"/>
            <p:cNvPicPr preferRelativeResize="0"/>
            <p:nvPr/>
          </p:nvPicPr>
          <p:blipFill rotWithShape="1">
            <a:blip r:embed="rId3">
              <a:alphaModFix/>
            </a:blip>
            <a:srcRect b="0" l="0" r="0" t="0"/>
            <a:stretch/>
          </p:blipFill>
          <p:spPr>
            <a:xfrm>
              <a:off x="1952243" y="3764076"/>
              <a:ext cx="2561653" cy="1707768"/>
            </a:xfrm>
            <a:prstGeom prst="rect">
              <a:avLst/>
            </a:prstGeom>
            <a:noFill/>
            <a:ln>
              <a:noFill/>
            </a:ln>
          </p:spPr>
        </p:pic>
        <p:sp>
          <p:nvSpPr>
            <p:cNvPr id="218" name="Google Shape;218;p12"/>
            <p:cNvSpPr/>
            <p:nvPr/>
          </p:nvSpPr>
          <p:spPr>
            <a:xfrm>
              <a:off x="1625066" y="3536606"/>
              <a:ext cx="323215" cy="422909"/>
            </a:xfrm>
            <a:custGeom>
              <a:rect b="b" l="l" r="r" t="t"/>
              <a:pathLst>
                <a:path extrusionOk="0" h="422910" w="323214">
                  <a:moveTo>
                    <a:pt x="322694" y="0"/>
                  </a:moveTo>
                  <a:lnTo>
                    <a:pt x="176491" y="0"/>
                  </a:lnTo>
                  <a:lnTo>
                    <a:pt x="129573" y="6304"/>
                  </a:lnTo>
                  <a:lnTo>
                    <a:pt x="87413" y="24096"/>
                  </a:lnTo>
                  <a:lnTo>
                    <a:pt x="51693" y="51693"/>
                  </a:lnTo>
                  <a:lnTo>
                    <a:pt x="24096" y="87413"/>
                  </a:lnTo>
                  <a:lnTo>
                    <a:pt x="6304" y="129573"/>
                  </a:lnTo>
                  <a:lnTo>
                    <a:pt x="0" y="176491"/>
                  </a:lnTo>
                  <a:lnTo>
                    <a:pt x="0" y="193814"/>
                  </a:lnTo>
                  <a:lnTo>
                    <a:pt x="6304" y="240738"/>
                  </a:lnTo>
                  <a:lnTo>
                    <a:pt x="24096" y="282901"/>
                  </a:lnTo>
                  <a:lnTo>
                    <a:pt x="51693" y="318623"/>
                  </a:lnTo>
                  <a:lnTo>
                    <a:pt x="87413" y="346222"/>
                  </a:lnTo>
                  <a:lnTo>
                    <a:pt x="129573" y="364014"/>
                  </a:lnTo>
                  <a:lnTo>
                    <a:pt x="176491" y="370319"/>
                  </a:lnTo>
                  <a:lnTo>
                    <a:pt x="176491" y="422884"/>
                  </a:lnTo>
                  <a:lnTo>
                    <a:pt x="247065" y="360286"/>
                  </a:lnTo>
                  <a:lnTo>
                    <a:pt x="235754" y="350253"/>
                  </a:lnTo>
                  <a:lnTo>
                    <a:pt x="176491" y="350253"/>
                  </a:lnTo>
                  <a:lnTo>
                    <a:pt x="127046" y="342277"/>
                  </a:lnTo>
                  <a:lnTo>
                    <a:pt x="84106" y="320069"/>
                  </a:lnTo>
                  <a:lnTo>
                    <a:pt x="50245" y="286205"/>
                  </a:lnTo>
                  <a:lnTo>
                    <a:pt x="28040" y="243261"/>
                  </a:lnTo>
                  <a:lnTo>
                    <a:pt x="20066" y="193814"/>
                  </a:lnTo>
                  <a:lnTo>
                    <a:pt x="20066" y="176491"/>
                  </a:lnTo>
                  <a:lnTo>
                    <a:pt x="28040" y="127045"/>
                  </a:lnTo>
                  <a:lnTo>
                    <a:pt x="50245" y="84101"/>
                  </a:lnTo>
                  <a:lnTo>
                    <a:pt x="84106" y="50237"/>
                  </a:lnTo>
                  <a:lnTo>
                    <a:pt x="127046" y="28028"/>
                  </a:lnTo>
                  <a:lnTo>
                    <a:pt x="176491" y="20053"/>
                  </a:lnTo>
                  <a:lnTo>
                    <a:pt x="322694" y="20053"/>
                  </a:lnTo>
                  <a:lnTo>
                    <a:pt x="322694" y="0"/>
                  </a:lnTo>
                  <a:close/>
                </a:path>
                <a:path extrusionOk="0" h="422910" w="323214">
                  <a:moveTo>
                    <a:pt x="176491" y="297688"/>
                  </a:moveTo>
                  <a:lnTo>
                    <a:pt x="176491" y="350253"/>
                  </a:lnTo>
                  <a:lnTo>
                    <a:pt x="235754" y="350253"/>
                  </a:lnTo>
                  <a:lnTo>
                    <a:pt x="176491" y="297688"/>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aphicFrame>
        <p:nvGraphicFramePr>
          <p:cNvPr id="219" name="Google Shape;219;p12"/>
          <p:cNvGraphicFramePr/>
          <p:nvPr/>
        </p:nvGraphicFramePr>
        <p:xfrm>
          <a:off x="874167" y="3853101"/>
          <a:ext cx="3000000" cy="3000000"/>
        </p:xfrm>
        <a:graphic>
          <a:graphicData uri="http://schemas.openxmlformats.org/drawingml/2006/table">
            <a:tbl>
              <a:tblPr bandRow="1" firstRow="1">
                <a:noFill/>
                <a:tableStyleId>{15FC902D-FF4C-44B7-BB6A-FD4543086BAD}</a:tableStyleId>
              </a:tblPr>
              <a:tblGrid>
                <a:gridCol w="558175"/>
                <a:gridCol w="511175"/>
                <a:gridCol w="511175"/>
                <a:gridCol w="511175"/>
                <a:gridCol w="471175"/>
              </a:tblGrid>
              <a:tr h="574050">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57150">
                      <a:solidFill>
                        <a:srgbClr val="002897"/>
                      </a:solidFill>
                      <a:prstDash val="solid"/>
                      <a:round/>
                      <a:headEnd len="sm" w="sm" type="none"/>
                      <a:tailEnd len="sm" w="sm" type="none"/>
                    </a:lnL>
                    <a:lnR cap="flat" cmpd="sng" w="38100">
                      <a:solidFill>
                        <a:srgbClr val="002897"/>
                      </a:solidFill>
                      <a:prstDash val="solid"/>
                      <a:round/>
                      <a:headEnd len="sm" w="sm" type="none"/>
                      <a:tailEnd len="sm" w="sm" type="none"/>
                    </a:lnR>
                    <a:lnT cap="flat" cmpd="sng" w="38100">
                      <a:solidFill>
                        <a:srgbClr val="002897"/>
                      </a:solidFill>
                      <a:prstDash val="solid"/>
                      <a:round/>
                      <a:headEnd len="sm" w="sm" type="none"/>
                      <a:tailEnd len="sm" w="sm" type="none"/>
                    </a:lnT>
                    <a:lnB cap="flat" cmpd="sng" w="38100">
                      <a:solidFill>
                        <a:srgbClr val="00289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38100">
                      <a:solidFill>
                        <a:srgbClr val="002897"/>
                      </a:solidFill>
                      <a:prstDash val="solid"/>
                      <a:round/>
                      <a:headEnd len="sm" w="sm" type="none"/>
                      <a:tailEnd len="sm" w="sm" type="none"/>
                    </a:lnL>
                    <a:lnR cap="flat" cmpd="sng" w="19050">
                      <a:solidFill>
                        <a:srgbClr val="7F7F7F"/>
                      </a:solidFill>
                      <a:prstDash val="solid"/>
                      <a:round/>
                      <a:headEnd len="sm" w="sm" type="none"/>
                      <a:tailEnd len="sm" w="sm" type="none"/>
                    </a:lnR>
                    <a:lnT cap="flat" cmpd="sng" w="28575">
                      <a:solidFill>
                        <a:srgbClr val="7F7F7F"/>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28575">
                      <a:solidFill>
                        <a:srgbClr val="7F7F7F"/>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28575">
                      <a:solidFill>
                        <a:srgbClr val="7F7F7F"/>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9050">
                      <a:solidFill>
                        <a:srgbClr val="7F7F7F"/>
                      </a:solidFill>
                      <a:prstDash val="solid"/>
                      <a:round/>
                      <a:headEnd len="sm" w="sm" type="none"/>
                      <a:tailEnd len="sm" w="sm" type="none"/>
                    </a:lnL>
                    <a:lnR cap="flat" cmpd="sng" w="28575">
                      <a:solidFill>
                        <a:srgbClr val="7F7F7F"/>
                      </a:solidFill>
                      <a:prstDash val="solid"/>
                      <a:round/>
                      <a:headEnd len="sm" w="sm" type="none"/>
                      <a:tailEnd len="sm" w="sm" type="none"/>
                    </a:lnR>
                    <a:lnT cap="flat" cmpd="sng" w="28575">
                      <a:solidFill>
                        <a:srgbClr val="7F7F7F"/>
                      </a:solidFill>
                      <a:prstDash val="solid"/>
                      <a:round/>
                      <a:headEnd len="sm" w="sm" type="none"/>
                      <a:tailEnd len="sm" w="sm" type="none"/>
                    </a:lnT>
                    <a:lnB cap="flat" cmpd="sng" w="19050">
                      <a:solidFill>
                        <a:srgbClr val="7F7F7F"/>
                      </a:solidFill>
                      <a:prstDash val="solid"/>
                      <a:round/>
                      <a:headEnd len="sm" w="sm" type="none"/>
                      <a:tailEnd len="sm" w="sm" type="none"/>
                    </a:lnB>
                  </a:tcPr>
                </a:tc>
              </a:tr>
              <a:tr h="548650">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28575">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38100">
                      <a:solidFill>
                        <a:srgbClr val="002897"/>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9050">
                      <a:solidFill>
                        <a:srgbClr val="7F7F7F"/>
                      </a:solidFill>
                      <a:prstDash val="solid"/>
                      <a:round/>
                      <a:headEnd len="sm" w="sm" type="none"/>
                      <a:tailEnd len="sm" w="sm" type="none"/>
                    </a:lnL>
                    <a:lnR cap="flat" cmpd="sng" w="28575">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19050">
                      <a:solidFill>
                        <a:srgbClr val="7F7F7F"/>
                      </a:solidFill>
                      <a:prstDash val="solid"/>
                      <a:round/>
                      <a:headEnd len="sm" w="sm" type="none"/>
                      <a:tailEnd len="sm" w="sm" type="none"/>
                    </a:lnB>
                  </a:tcPr>
                </a:tc>
              </a:tr>
              <a:tr h="583575">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28575">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2857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2857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2857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2857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9050">
                      <a:solidFill>
                        <a:srgbClr val="7F7F7F"/>
                      </a:solidFill>
                      <a:prstDash val="solid"/>
                      <a:round/>
                      <a:headEnd len="sm" w="sm" type="none"/>
                      <a:tailEnd len="sm" w="sm" type="none"/>
                    </a:lnL>
                    <a:lnR cap="flat" cmpd="sng" w="28575">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28575">
                      <a:solidFill>
                        <a:srgbClr val="7F7F7F"/>
                      </a:solidFill>
                      <a:prstDash val="solid"/>
                      <a:round/>
                      <a:headEnd len="sm" w="sm" type="none"/>
                      <a:tailEnd len="sm" w="sm" type="none"/>
                    </a:lnB>
                  </a:tcPr>
                </a:tc>
              </a:tr>
            </a:tbl>
          </a:graphicData>
        </a:graphic>
      </p:graphicFrame>
      <p:sp>
        <p:nvSpPr>
          <p:cNvPr id="220" name="Google Shape;220;p12"/>
          <p:cNvSpPr txBox="1"/>
          <p:nvPr/>
        </p:nvSpPr>
        <p:spPr>
          <a:xfrm>
            <a:off x="879863" y="5821552"/>
            <a:ext cx="2664600" cy="320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latin typeface="Overlock"/>
                <a:ea typeface="Overlock"/>
                <a:cs typeface="Overlock"/>
                <a:sym typeface="Overlock"/>
              </a:rPr>
              <a:t>A</a:t>
            </a:r>
            <a:r>
              <a:rPr lang="en-US" sz="2000">
                <a:latin typeface="Times New Roman"/>
                <a:ea typeface="Times New Roman"/>
                <a:cs typeface="Times New Roman"/>
                <a:sym typeface="Times New Roman"/>
              </a:rPr>
              <a:t> </a:t>
            </a:r>
            <a:r>
              <a:rPr lang="en-US" sz="2000">
                <a:latin typeface="Overlock"/>
                <a:ea typeface="Overlock"/>
                <a:cs typeface="Overlock"/>
                <a:sym typeface="Overlock"/>
              </a:rPr>
              <a:t>cat</a:t>
            </a:r>
            <a:r>
              <a:rPr lang="en-US" sz="2000">
                <a:latin typeface="Times New Roman"/>
                <a:ea typeface="Times New Roman"/>
                <a:cs typeface="Times New Roman"/>
                <a:sym typeface="Times New Roman"/>
              </a:rPr>
              <a:t> </a:t>
            </a:r>
            <a:r>
              <a:rPr lang="en-US" sz="2000">
                <a:latin typeface="Overlock"/>
                <a:ea typeface="Overlock"/>
                <a:cs typeface="Overlock"/>
                <a:sym typeface="Overlock"/>
              </a:rPr>
              <a:t>sleeping</a:t>
            </a:r>
            <a:r>
              <a:rPr lang="en-US" sz="2000">
                <a:latin typeface="Times New Roman"/>
                <a:ea typeface="Times New Roman"/>
                <a:cs typeface="Times New Roman"/>
                <a:sym typeface="Times New Roman"/>
              </a:rPr>
              <a:t> </a:t>
            </a:r>
            <a:r>
              <a:rPr lang="en-US" sz="2000">
                <a:latin typeface="Overlock"/>
                <a:ea typeface="Overlock"/>
                <a:cs typeface="Overlock"/>
                <a:sym typeface="Overlock"/>
              </a:rPr>
              <a:t>on</a:t>
            </a:r>
            <a:r>
              <a:rPr lang="en-US" sz="2000">
                <a:latin typeface="Times New Roman"/>
                <a:ea typeface="Times New Roman"/>
                <a:cs typeface="Times New Roman"/>
                <a:sym typeface="Times New Roman"/>
              </a:rPr>
              <a:t> </a:t>
            </a:r>
            <a:r>
              <a:rPr lang="en-US" sz="2000">
                <a:latin typeface="Overlock"/>
                <a:ea typeface="Overlock"/>
                <a:cs typeface="Overlock"/>
                <a:sym typeface="Overlock"/>
              </a:rPr>
              <a:t>couch</a:t>
            </a:r>
            <a:endParaRPr sz="2000">
              <a:latin typeface="Overlock"/>
              <a:ea typeface="Overlock"/>
              <a:cs typeface="Overlock"/>
              <a:sym typeface="Overlock"/>
            </a:endParaRPr>
          </a:p>
        </p:txBody>
      </p:sp>
      <p:grpSp>
        <p:nvGrpSpPr>
          <p:cNvPr id="221" name="Google Shape;221;p12"/>
          <p:cNvGrpSpPr/>
          <p:nvPr/>
        </p:nvGrpSpPr>
        <p:grpSpPr>
          <a:xfrm>
            <a:off x="540417" y="5877362"/>
            <a:ext cx="554660" cy="545875"/>
            <a:chOff x="1597342" y="5769287"/>
            <a:chExt cx="554660" cy="545875"/>
          </a:xfrm>
        </p:grpSpPr>
        <p:sp>
          <p:nvSpPr>
            <p:cNvPr id="222" name="Google Shape;222;p12"/>
            <p:cNvSpPr/>
            <p:nvPr/>
          </p:nvSpPr>
          <p:spPr>
            <a:xfrm>
              <a:off x="1866252" y="5769287"/>
              <a:ext cx="285750" cy="288925"/>
            </a:xfrm>
            <a:custGeom>
              <a:rect b="b" l="l" r="r" t="t"/>
              <a:pathLst>
                <a:path extrusionOk="0" h="288925" w="285750">
                  <a:moveTo>
                    <a:pt x="0" y="288846"/>
                  </a:moveTo>
                  <a:lnTo>
                    <a:pt x="285437" y="288846"/>
                  </a:lnTo>
                  <a:lnTo>
                    <a:pt x="285437" y="0"/>
                  </a:lnTo>
                  <a:lnTo>
                    <a:pt x="0" y="0"/>
                  </a:lnTo>
                  <a:lnTo>
                    <a:pt x="0" y="288846"/>
                  </a:lnTo>
                  <a:close/>
                </a:path>
              </a:pathLst>
            </a:custGeom>
            <a:noFill/>
            <a:ln cap="flat" cmpd="sng" w="38100">
              <a:solidFill>
                <a:srgbClr val="00289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3" name="Google Shape;223;p12"/>
            <p:cNvSpPr/>
            <p:nvPr/>
          </p:nvSpPr>
          <p:spPr>
            <a:xfrm>
              <a:off x="1597342" y="5892253"/>
              <a:ext cx="323215" cy="422909"/>
            </a:xfrm>
            <a:custGeom>
              <a:rect b="b" l="l" r="r" t="t"/>
              <a:pathLst>
                <a:path extrusionOk="0" h="422910" w="323214">
                  <a:moveTo>
                    <a:pt x="176504" y="0"/>
                  </a:moveTo>
                  <a:lnTo>
                    <a:pt x="176504" y="52571"/>
                  </a:lnTo>
                  <a:lnTo>
                    <a:pt x="129581" y="58876"/>
                  </a:lnTo>
                  <a:lnTo>
                    <a:pt x="87417" y="76669"/>
                  </a:lnTo>
                  <a:lnTo>
                    <a:pt x="51695" y="104267"/>
                  </a:lnTo>
                  <a:lnTo>
                    <a:pt x="24097" y="139988"/>
                  </a:lnTo>
                  <a:lnTo>
                    <a:pt x="6304" y="182150"/>
                  </a:lnTo>
                  <a:lnTo>
                    <a:pt x="0" y="229071"/>
                  </a:lnTo>
                  <a:lnTo>
                    <a:pt x="0" y="246400"/>
                  </a:lnTo>
                  <a:lnTo>
                    <a:pt x="6304" y="293320"/>
                  </a:lnTo>
                  <a:lnTo>
                    <a:pt x="24097" y="335482"/>
                  </a:lnTo>
                  <a:lnTo>
                    <a:pt x="51695" y="371204"/>
                  </a:lnTo>
                  <a:lnTo>
                    <a:pt x="87417" y="398802"/>
                  </a:lnTo>
                  <a:lnTo>
                    <a:pt x="129581" y="416595"/>
                  </a:lnTo>
                  <a:lnTo>
                    <a:pt x="176504" y="422899"/>
                  </a:lnTo>
                  <a:lnTo>
                    <a:pt x="322694" y="422899"/>
                  </a:lnTo>
                  <a:lnTo>
                    <a:pt x="322694" y="402838"/>
                  </a:lnTo>
                  <a:lnTo>
                    <a:pt x="176504" y="402838"/>
                  </a:lnTo>
                  <a:lnTo>
                    <a:pt x="127058" y="394863"/>
                  </a:lnTo>
                  <a:lnTo>
                    <a:pt x="84114" y="372655"/>
                  </a:lnTo>
                  <a:lnTo>
                    <a:pt x="50249" y="338791"/>
                  </a:lnTo>
                  <a:lnTo>
                    <a:pt x="28041" y="295847"/>
                  </a:lnTo>
                  <a:lnTo>
                    <a:pt x="20066" y="246400"/>
                  </a:lnTo>
                  <a:lnTo>
                    <a:pt x="20066" y="229071"/>
                  </a:lnTo>
                  <a:lnTo>
                    <a:pt x="28041" y="179626"/>
                  </a:lnTo>
                  <a:lnTo>
                    <a:pt x="50249" y="136682"/>
                  </a:lnTo>
                  <a:lnTo>
                    <a:pt x="84114" y="102818"/>
                  </a:lnTo>
                  <a:lnTo>
                    <a:pt x="127058" y="80609"/>
                  </a:lnTo>
                  <a:lnTo>
                    <a:pt x="176504" y="72633"/>
                  </a:lnTo>
                  <a:lnTo>
                    <a:pt x="235770" y="72633"/>
                  </a:lnTo>
                  <a:lnTo>
                    <a:pt x="247078" y="62602"/>
                  </a:lnTo>
                  <a:lnTo>
                    <a:pt x="176504" y="0"/>
                  </a:lnTo>
                  <a:close/>
                </a:path>
                <a:path extrusionOk="0" h="422910" w="323214">
                  <a:moveTo>
                    <a:pt x="235770" y="72633"/>
                  </a:moveTo>
                  <a:lnTo>
                    <a:pt x="176504" y="72633"/>
                  </a:lnTo>
                  <a:lnTo>
                    <a:pt x="176504" y="125209"/>
                  </a:lnTo>
                  <a:lnTo>
                    <a:pt x="235770" y="72633"/>
                  </a:lnTo>
                  <a:close/>
                </a:path>
              </a:pathLst>
            </a:custGeom>
            <a:solidFill>
              <a:srgbClr val="00289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24" name="Google Shape;224;p12"/>
          <p:cNvSpPr txBox="1"/>
          <p:nvPr/>
        </p:nvSpPr>
        <p:spPr>
          <a:xfrm>
            <a:off x="963924" y="3511166"/>
            <a:ext cx="475500" cy="228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400">
                <a:solidFill>
                  <a:srgbClr val="002897"/>
                </a:solidFill>
                <a:latin typeface="Overlock"/>
                <a:ea typeface="Overlock"/>
                <a:cs typeface="Overlock"/>
                <a:sym typeface="Overlock"/>
              </a:rPr>
              <a:t>Token</a:t>
            </a:r>
            <a:endParaRPr sz="1400">
              <a:latin typeface="Overlock"/>
              <a:ea typeface="Overlock"/>
              <a:cs typeface="Overlock"/>
              <a:sym typeface="Overlock"/>
            </a:endParaRPr>
          </a:p>
        </p:txBody>
      </p:sp>
      <p:sp>
        <p:nvSpPr>
          <p:cNvPr id="225" name="Google Shape;225;p12"/>
          <p:cNvSpPr txBox="1"/>
          <p:nvPr/>
        </p:nvSpPr>
        <p:spPr>
          <a:xfrm>
            <a:off x="941853" y="6290942"/>
            <a:ext cx="475500" cy="228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400">
                <a:solidFill>
                  <a:srgbClr val="002897"/>
                </a:solidFill>
                <a:latin typeface="Overlock"/>
                <a:ea typeface="Overlock"/>
                <a:cs typeface="Overlock"/>
                <a:sym typeface="Overlock"/>
              </a:rPr>
              <a:t>Token</a:t>
            </a:r>
            <a:endParaRPr sz="1400">
              <a:latin typeface="Overlock"/>
              <a:ea typeface="Overlock"/>
              <a:cs typeface="Overlock"/>
              <a:sym typeface="Overlock"/>
            </a:endParaRPr>
          </a:p>
        </p:txBody>
      </p:sp>
      <p:sp>
        <p:nvSpPr>
          <p:cNvPr id="226" name="Google Shape;226;p12"/>
          <p:cNvSpPr txBox="1"/>
          <p:nvPr/>
        </p:nvSpPr>
        <p:spPr>
          <a:xfrm>
            <a:off x="5483079" y="6205477"/>
            <a:ext cx="1608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002897"/>
                </a:solidFill>
                <a:latin typeface="Overlock"/>
                <a:ea typeface="Overlock"/>
                <a:cs typeface="Overlock"/>
                <a:sym typeface="Overlock"/>
              </a:rPr>
              <a:t>8</a:t>
            </a:r>
            <a:endParaRPr sz="1800">
              <a:latin typeface="Overlock"/>
              <a:ea typeface="Overlock"/>
              <a:cs typeface="Overlock"/>
              <a:sym typeface="Overlock"/>
            </a:endParaRPr>
          </a:p>
        </p:txBody>
      </p:sp>
      <p:sp>
        <p:nvSpPr>
          <p:cNvPr id="227" name="Google Shape;227;p12"/>
          <p:cNvSpPr/>
          <p:nvPr/>
        </p:nvSpPr>
        <p:spPr>
          <a:xfrm>
            <a:off x="4774101" y="5671314"/>
            <a:ext cx="1558925" cy="468629"/>
          </a:xfrm>
          <a:custGeom>
            <a:rect b="b" l="l" r="r" t="t"/>
            <a:pathLst>
              <a:path extrusionOk="0" h="468629" w="1558925">
                <a:moveTo>
                  <a:pt x="1558874" y="0"/>
                </a:moveTo>
                <a:lnTo>
                  <a:pt x="1553851" y="62213"/>
                </a:lnTo>
                <a:lnTo>
                  <a:pt x="1539676" y="118118"/>
                </a:lnTo>
                <a:lnTo>
                  <a:pt x="1517691" y="165483"/>
                </a:lnTo>
                <a:lnTo>
                  <a:pt x="1489234" y="202078"/>
                </a:lnTo>
                <a:lnTo>
                  <a:pt x="1455648" y="225671"/>
                </a:lnTo>
                <a:lnTo>
                  <a:pt x="1418272" y="234031"/>
                </a:lnTo>
                <a:lnTo>
                  <a:pt x="920038" y="234026"/>
                </a:lnTo>
                <a:lnTo>
                  <a:pt x="882658" y="242386"/>
                </a:lnTo>
                <a:lnTo>
                  <a:pt x="849070" y="265978"/>
                </a:lnTo>
                <a:lnTo>
                  <a:pt x="820615" y="302572"/>
                </a:lnTo>
                <a:lnTo>
                  <a:pt x="798631" y="349936"/>
                </a:lnTo>
                <a:lnTo>
                  <a:pt x="784458" y="405840"/>
                </a:lnTo>
                <a:lnTo>
                  <a:pt x="779437" y="468053"/>
                </a:lnTo>
                <a:lnTo>
                  <a:pt x="774414" y="405840"/>
                </a:lnTo>
                <a:lnTo>
                  <a:pt x="760239" y="349936"/>
                </a:lnTo>
                <a:lnTo>
                  <a:pt x="738254" y="302572"/>
                </a:lnTo>
                <a:lnTo>
                  <a:pt x="709797" y="265978"/>
                </a:lnTo>
                <a:lnTo>
                  <a:pt x="676211" y="242386"/>
                </a:lnTo>
                <a:lnTo>
                  <a:pt x="638835" y="234026"/>
                </a:lnTo>
                <a:lnTo>
                  <a:pt x="140589" y="234026"/>
                </a:lnTo>
                <a:lnTo>
                  <a:pt x="103213" y="225666"/>
                </a:lnTo>
                <a:lnTo>
                  <a:pt x="69629" y="202074"/>
                </a:lnTo>
                <a:lnTo>
                  <a:pt x="41176" y="165481"/>
                </a:lnTo>
                <a:lnTo>
                  <a:pt x="19193" y="118117"/>
                </a:lnTo>
                <a:lnTo>
                  <a:pt x="5021" y="62213"/>
                </a:lnTo>
                <a:lnTo>
                  <a:pt x="0" y="0"/>
                </a:lnTo>
              </a:path>
            </a:pathLst>
          </a:custGeom>
          <a:no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 name="Google Shape;228;p12"/>
          <p:cNvSpPr/>
          <p:nvPr/>
        </p:nvSpPr>
        <p:spPr>
          <a:xfrm>
            <a:off x="4249540" y="4062490"/>
            <a:ext cx="468629" cy="1558925"/>
          </a:xfrm>
          <a:custGeom>
            <a:rect b="b" l="l" r="r" t="t"/>
            <a:pathLst>
              <a:path extrusionOk="0" h="1558925" w="468629">
                <a:moveTo>
                  <a:pt x="468045" y="1558874"/>
                </a:moveTo>
                <a:lnTo>
                  <a:pt x="405833" y="1553851"/>
                </a:lnTo>
                <a:lnTo>
                  <a:pt x="349929" y="1539676"/>
                </a:lnTo>
                <a:lnTo>
                  <a:pt x="302566" y="1517691"/>
                </a:lnTo>
                <a:lnTo>
                  <a:pt x="265973" y="1489234"/>
                </a:lnTo>
                <a:lnTo>
                  <a:pt x="242382" y="1455648"/>
                </a:lnTo>
                <a:lnTo>
                  <a:pt x="234022" y="1418272"/>
                </a:lnTo>
                <a:lnTo>
                  <a:pt x="234022" y="920038"/>
                </a:lnTo>
                <a:lnTo>
                  <a:pt x="225663" y="882662"/>
                </a:lnTo>
                <a:lnTo>
                  <a:pt x="202072" y="849076"/>
                </a:lnTo>
                <a:lnTo>
                  <a:pt x="165479" y="820620"/>
                </a:lnTo>
                <a:lnTo>
                  <a:pt x="118116" y="798634"/>
                </a:lnTo>
                <a:lnTo>
                  <a:pt x="62212" y="784459"/>
                </a:lnTo>
                <a:lnTo>
                  <a:pt x="0" y="779437"/>
                </a:lnTo>
                <a:lnTo>
                  <a:pt x="62212" y="774414"/>
                </a:lnTo>
                <a:lnTo>
                  <a:pt x="118116" y="760239"/>
                </a:lnTo>
                <a:lnTo>
                  <a:pt x="165479" y="738254"/>
                </a:lnTo>
                <a:lnTo>
                  <a:pt x="202072" y="709797"/>
                </a:lnTo>
                <a:lnTo>
                  <a:pt x="225663" y="676211"/>
                </a:lnTo>
                <a:lnTo>
                  <a:pt x="234022" y="638835"/>
                </a:lnTo>
                <a:lnTo>
                  <a:pt x="234022" y="140601"/>
                </a:lnTo>
                <a:lnTo>
                  <a:pt x="242382" y="103221"/>
                </a:lnTo>
                <a:lnTo>
                  <a:pt x="265973" y="69633"/>
                </a:lnTo>
                <a:lnTo>
                  <a:pt x="302566" y="41178"/>
                </a:lnTo>
                <a:lnTo>
                  <a:pt x="349929" y="19194"/>
                </a:lnTo>
                <a:lnTo>
                  <a:pt x="405833" y="5021"/>
                </a:lnTo>
                <a:lnTo>
                  <a:pt x="468045" y="0"/>
                </a:lnTo>
              </a:path>
            </a:pathLst>
          </a:custGeom>
          <a:no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9" name="Google Shape;229;p12"/>
          <p:cNvSpPr txBox="1"/>
          <p:nvPr/>
        </p:nvSpPr>
        <p:spPr>
          <a:xfrm>
            <a:off x="3981926" y="4678428"/>
            <a:ext cx="1608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002897"/>
                </a:solidFill>
                <a:latin typeface="Overlock"/>
                <a:ea typeface="Overlock"/>
                <a:cs typeface="Overlock"/>
                <a:sym typeface="Overlock"/>
              </a:rPr>
              <a:t>8</a:t>
            </a:r>
            <a:endParaRPr sz="1800">
              <a:latin typeface="Overlock"/>
              <a:ea typeface="Overlock"/>
              <a:cs typeface="Overlock"/>
              <a:sym typeface="Overlock"/>
            </a:endParaRPr>
          </a:p>
        </p:txBody>
      </p:sp>
      <p:graphicFrame>
        <p:nvGraphicFramePr>
          <p:cNvPr id="230" name="Google Shape;230;p12"/>
          <p:cNvGraphicFramePr/>
          <p:nvPr/>
        </p:nvGraphicFramePr>
        <p:xfrm>
          <a:off x="7496916" y="4300622"/>
          <a:ext cx="3000000" cy="3000000"/>
        </p:xfrm>
        <a:graphic>
          <a:graphicData uri="http://schemas.openxmlformats.org/drawingml/2006/table">
            <a:tbl>
              <a:tblPr bandRow="1" firstRow="1">
                <a:noFill/>
                <a:tableStyleId>{15FC902D-FF4C-44B7-BB6A-FD4543086BAD}</a:tableStyleId>
              </a:tblPr>
              <a:tblGrid>
                <a:gridCol w="194950"/>
                <a:gridCol w="194950"/>
                <a:gridCol w="194950"/>
                <a:gridCol w="194950"/>
              </a:tblGrid>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bl>
          </a:graphicData>
        </a:graphic>
      </p:graphicFrame>
      <p:sp>
        <p:nvSpPr>
          <p:cNvPr id="231" name="Google Shape;231;p12"/>
          <p:cNvSpPr txBox="1"/>
          <p:nvPr/>
        </p:nvSpPr>
        <p:spPr>
          <a:xfrm>
            <a:off x="7315732" y="5334382"/>
            <a:ext cx="1334700" cy="225000"/>
          </a:xfrm>
          <a:prstGeom prst="rect">
            <a:avLst/>
          </a:prstGeom>
          <a:noFill/>
          <a:ln>
            <a:noFill/>
          </a:ln>
        </p:spPr>
        <p:txBody>
          <a:bodyPr anchorCtr="0" anchor="t" bIns="0" lIns="0" spcFirstLastPara="1" rIns="0" wrap="square" tIns="9525">
            <a:spAutoFit/>
          </a:bodyPr>
          <a:lstStyle/>
          <a:p>
            <a:pPr indent="8255" lvl="0" marL="12700" marR="5080" rtl="0" algn="l">
              <a:lnSpc>
                <a:spcPct val="101400"/>
              </a:lnSpc>
              <a:spcBef>
                <a:spcPts val="0"/>
              </a:spcBef>
              <a:spcAft>
                <a:spcPts val="0"/>
              </a:spcAft>
              <a:buNone/>
            </a:pPr>
            <a:r>
              <a:rPr lang="en-US" sz="1400">
                <a:solidFill>
                  <a:srgbClr val="002897"/>
                </a:solidFill>
                <a:latin typeface="Overlock"/>
                <a:ea typeface="Overlock"/>
                <a:cs typeface="Overlock"/>
                <a:sym typeface="Overlock"/>
              </a:rPr>
              <a:t>(4x4x3</a:t>
            </a:r>
            <a:r>
              <a:rPr lang="en-US" sz="1400">
                <a:solidFill>
                  <a:srgbClr val="002897"/>
                </a:solidFill>
                <a:latin typeface="Times New Roman"/>
                <a:ea typeface="Times New Roman"/>
                <a:cs typeface="Times New Roman"/>
                <a:sym typeface="Times New Roman"/>
              </a:rPr>
              <a:t> </a:t>
            </a:r>
            <a:r>
              <a:rPr lang="en-US">
                <a:solidFill>
                  <a:srgbClr val="002897"/>
                </a:solidFill>
                <a:latin typeface="Overlock"/>
                <a:ea typeface="Overlock"/>
                <a:cs typeface="Overlock"/>
                <a:sym typeface="Overlock"/>
              </a:rPr>
              <a:t>tokens)</a:t>
            </a:r>
            <a:endParaRPr sz="1400">
              <a:latin typeface="Overlock"/>
              <a:ea typeface="Overlock"/>
              <a:cs typeface="Overlock"/>
              <a:sym typeface="Overlock"/>
            </a:endParaRPr>
          </a:p>
        </p:txBody>
      </p:sp>
      <p:grpSp>
        <p:nvGrpSpPr>
          <p:cNvPr id="232" name="Google Shape;232;p12"/>
          <p:cNvGrpSpPr/>
          <p:nvPr/>
        </p:nvGrpSpPr>
        <p:grpSpPr>
          <a:xfrm>
            <a:off x="6543284" y="529094"/>
            <a:ext cx="5648715" cy="3013024"/>
            <a:chOff x="6543284" y="529094"/>
            <a:chExt cx="5648715" cy="3013024"/>
          </a:xfrm>
        </p:grpSpPr>
        <p:pic>
          <p:nvPicPr>
            <p:cNvPr id="233" name="Google Shape;233;p12"/>
            <p:cNvPicPr preferRelativeResize="0"/>
            <p:nvPr/>
          </p:nvPicPr>
          <p:blipFill rotWithShape="1">
            <a:blip r:embed="rId4">
              <a:alphaModFix/>
            </a:blip>
            <a:srcRect b="0" l="0" r="0" t="0"/>
            <a:stretch/>
          </p:blipFill>
          <p:spPr>
            <a:xfrm>
              <a:off x="6543284" y="529094"/>
              <a:ext cx="5648715" cy="3013024"/>
            </a:xfrm>
            <a:prstGeom prst="rect">
              <a:avLst/>
            </a:prstGeom>
            <a:noFill/>
            <a:ln>
              <a:noFill/>
            </a:ln>
          </p:spPr>
        </p:pic>
        <p:sp>
          <p:nvSpPr>
            <p:cNvPr id="234" name="Google Shape;234;p12"/>
            <p:cNvSpPr/>
            <p:nvPr/>
          </p:nvSpPr>
          <p:spPr>
            <a:xfrm>
              <a:off x="7278002" y="883575"/>
              <a:ext cx="1454590" cy="2473325"/>
            </a:xfrm>
            <a:custGeom>
              <a:rect b="b" l="l" r="r" t="t"/>
              <a:pathLst>
                <a:path extrusionOk="0" h="2473325" w="1256665">
                  <a:moveTo>
                    <a:pt x="0" y="1236433"/>
                  </a:moveTo>
                  <a:lnTo>
                    <a:pt x="817" y="1172806"/>
                  </a:lnTo>
                  <a:lnTo>
                    <a:pt x="3243" y="1110015"/>
                  </a:lnTo>
                  <a:lnTo>
                    <a:pt x="7238" y="1048136"/>
                  </a:lnTo>
                  <a:lnTo>
                    <a:pt x="12762" y="987248"/>
                  </a:lnTo>
                  <a:lnTo>
                    <a:pt x="19777" y="927428"/>
                  </a:lnTo>
                  <a:lnTo>
                    <a:pt x="28242" y="868755"/>
                  </a:lnTo>
                  <a:lnTo>
                    <a:pt x="38119" y="811305"/>
                  </a:lnTo>
                  <a:lnTo>
                    <a:pt x="49367" y="755156"/>
                  </a:lnTo>
                  <a:lnTo>
                    <a:pt x="61947" y="700387"/>
                  </a:lnTo>
                  <a:lnTo>
                    <a:pt x="75820" y="647074"/>
                  </a:lnTo>
                  <a:lnTo>
                    <a:pt x="90946" y="595296"/>
                  </a:lnTo>
                  <a:lnTo>
                    <a:pt x="107286" y="545130"/>
                  </a:lnTo>
                  <a:lnTo>
                    <a:pt x="124801" y="496654"/>
                  </a:lnTo>
                  <a:lnTo>
                    <a:pt x="143450" y="449946"/>
                  </a:lnTo>
                  <a:lnTo>
                    <a:pt x="163195" y="405082"/>
                  </a:lnTo>
                  <a:lnTo>
                    <a:pt x="183996" y="362142"/>
                  </a:lnTo>
                  <a:lnTo>
                    <a:pt x="205813" y="321202"/>
                  </a:lnTo>
                  <a:lnTo>
                    <a:pt x="228607" y="282340"/>
                  </a:lnTo>
                  <a:lnTo>
                    <a:pt x="252338" y="245634"/>
                  </a:lnTo>
                  <a:lnTo>
                    <a:pt x="276968" y="211162"/>
                  </a:lnTo>
                  <a:lnTo>
                    <a:pt x="302456" y="179002"/>
                  </a:lnTo>
                  <a:lnTo>
                    <a:pt x="328764" y="149230"/>
                  </a:lnTo>
                  <a:lnTo>
                    <a:pt x="355851" y="121925"/>
                  </a:lnTo>
                  <a:lnTo>
                    <a:pt x="412206" y="75026"/>
                  </a:lnTo>
                  <a:lnTo>
                    <a:pt x="471206" y="38926"/>
                  </a:lnTo>
                  <a:lnTo>
                    <a:pt x="532535" y="14246"/>
                  </a:lnTo>
                  <a:lnTo>
                    <a:pt x="595877" y="1608"/>
                  </a:lnTo>
                  <a:lnTo>
                    <a:pt x="628205" y="0"/>
                  </a:lnTo>
                  <a:lnTo>
                    <a:pt x="660533" y="1608"/>
                  </a:lnTo>
                  <a:lnTo>
                    <a:pt x="723875" y="14246"/>
                  </a:lnTo>
                  <a:lnTo>
                    <a:pt x="785204" y="38926"/>
                  </a:lnTo>
                  <a:lnTo>
                    <a:pt x="844204" y="75026"/>
                  </a:lnTo>
                  <a:lnTo>
                    <a:pt x="900559" y="121925"/>
                  </a:lnTo>
                  <a:lnTo>
                    <a:pt x="927646" y="149230"/>
                  </a:lnTo>
                  <a:lnTo>
                    <a:pt x="953954" y="179002"/>
                  </a:lnTo>
                  <a:lnTo>
                    <a:pt x="979442" y="211162"/>
                  </a:lnTo>
                  <a:lnTo>
                    <a:pt x="1004072" y="245634"/>
                  </a:lnTo>
                  <a:lnTo>
                    <a:pt x="1027803" y="282340"/>
                  </a:lnTo>
                  <a:lnTo>
                    <a:pt x="1050597" y="321202"/>
                  </a:lnTo>
                  <a:lnTo>
                    <a:pt x="1072415" y="362142"/>
                  </a:lnTo>
                  <a:lnTo>
                    <a:pt x="1093215" y="405082"/>
                  </a:lnTo>
                  <a:lnTo>
                    <a:pt x="1112960" y="449946"/>
                  </a:lnTo>
                  <a:lnTo>
                    <a:pt x="1131609" y="496654"/>
                  </a:lnTo>
                  <a:lnTo>
                    <a:pt x="1149124" y="545130"/>
                  </a:lnTo>
                  <a:lnTo>
                    <a:pt x="1165464" y="595296"/>
                  </a:lnTo>
                  <a:lnTo>
                    <a:pt x="1180590" y="647074"/>
                  </a:lnTo>
                  <a:lnTo>
                    <a:pt x="1194463" y="700387"/>
                  </a:lnTo>
                  <a:lnTo>
                    <a:pt x="1207043" y="755156"/>
                  </a:lnTo>
                  <a:lnTo>
                    <a:pt x="1218292" y="811305"/>
                  </a:lnTo>
                  <a:lnTo>
                    <a:pt x="1228168" y="868755"/>
                  </a:lnTo>
                  <a:lnTo>
                    <a:pt x="1236633" y="927428"/>
                  </a:lnTo>
                  <a:lnTo>
                    <a:pt x="1243648" y="987248"/>
                  </a:lnTo>
                  <a:lnTo>
                    <a:pt x="1249172" y="1048136"/>
                  </a:lnTo>
                  <a:lnTo>
                    <a:pt x="1253167" y="1110015"/>
                  </a:lnTo>
                  <a:lnTo>
                    <a:pt x="1255593" y="1172806"/>
                  </a:lnTo>
                  <a:lnTo>
                    <a:pt x="1256411" y="1236433"/>
                  </a:lnTo>
                  <a:lnTo>
                    <a:pt x="1255593" y="1300059"/>
                  </a:lnTo>
                  <a:lnTo>
                    <a:pt x="1253167" y="1362850"/>
                  </a:lnTo>
                  <a:lnTo>
                    <a:pt x="1249172" y="1424727"/>
                  </a:lnTo>
                  <a:lnTo>
                    <a:pt x="1243648" y="1485615"/>
                  </a:lnTo>
                  <a:lnTo>
                    <a:pt x="1236633" y="1545433"/>
                  </a:lnTo>
                  <a:lnTo>
                    <a:pt x="1228168" y="1604106"/>
                  </a:lnTo>
                  <a:lnTo>
                    <a:pt x="1218292" y="1661555"/>
                  </a:lnTo>
                  <a:lnTo>
                    <a:pt x="1207043" y="1717703"/>
                  </a:lnTo>
                  <a:lnTo>
                    <a:pt x="1194463" y="1772472"/>
                  </a:lnTo>
                  <a:lnTo>
                    <a:pt x="1180590" y="1825784"/>
                  </a:lnTo>
                  <a:lnTo>
                    <a:pt x="1165464" y="1877561"/>
                  </a:lnTo>
                  <a:lnTo>
                    <a:pt x="1149124" y="1927727"/>
                  </a:lnTo>
                  <a:lnTo>
                    <a:pt x="1131609" y="1976203"/>
                  </a:lnTo>
                  <a:lnTo>
                    <a:pt x="1112960" y="2022911"/>
                  </a:lnTo>
                  <a:lnTo>
                    <a:pt x="1093215" y="2067774"/>
                  </a:lnTo>
                  <a:lnTo>
                    <a:pt x="1072415" y="2110714"/>
                  </a:lnTo>
                  <a:lnTo>
                    <a:pt x="1050597" y="2151654"/>
                  </a:lnTo>
                  <a:lnTo>
                    <a:pt x="1027803" y="2190515"/>
                  </a:lnTo>
                  <a:lnTo>
                    <a:pt x="1004072" y="2227221"/>
                  </a:lnTo>
                  <a:lnTo>
                    <a:pt x="979442" y="2261693"/>
                  </a:lnTo>
                  <a:lnTo>
                    <a:pt x="953954" y="2293853"/>
                  </a:lnTo>
                  <a:lnTo>
                    <a:pt x="927646" y="2323625"/>
                  </a:lnTo>
                  <a:lnTo>
                    <a:pt x="900559" y="2350930"/>
                  </a:lnTo>
                  <a:lnTo>
                    <a:pt x="844204" y="2397829"/>
                  </a:lnTo>
                  <a:lnTo>
                    <a:pt x="785204" y="2433929"/>
                  </a:lnTo>
                  <a:lnTo>
                    <a:pt x="723875" y="2458608"/>
                  </a:lnTo>
                  <a:lnTo>
                    <a:pt x="660533" y="2471246"/>
                  </a:lnTo>
                  <a:lnTo>
                    <a:pt x="628205" y="2472855"/>
                  </a:lnTo>
                  <a:lnTo>
                    <a:pt x="595877" y="2471246"/>
                  </a:lnTo>
                  <a:lnTo>
                    <a:pt x="532535" y="2458608"/>
                  </a:lnTo>
                  <a:lnTo>
                    <a:pt x="471206" y="2433929"/>
                  </a:lnTo>
                  <a:lnTo>
                    <a:pt x="412206" y="2397829"/>
                  </a:lnTo>
                  <a:lnTo>
                    <a:pt x="355851" y="2350930"/>
                  </a:lnTo>
                  <a:lnTo>
                    <a:pt x="328764" y="2323625"/>
                  </a:lnTo>
                  <a:lnTo>
                    <a:pt x="302456" y="2293853"/>
                  </a:lnTo>
                  <a:lnTo>
                    <a:pt x="276968" y="2261693"/>
                  </a:lnTo>
                  <a:lnTo>
                    <a:pt x="252338" y="2227221"/>
                  </a:lnTo>
                  <a:lnTo>
                    <a:pt x="228607" y="2190515"/>
                  </a:lnTo>
                  <a:lnTo>
                    <a:pt x="205813" y="2151654"/>
                  </a:lnTo>
                  <a:lnTo>
                    <a:pt x="183996" y="2110714"/>
                  </a:lnTo>
                  <a:lnTo>
                    <a:pt x="163195" y="2067774"/>
                  </a:lnTo>
                  <a:lnTo>
                    <a:pt x="143450" y="2022911"/>
                  </a:lnTo>
                  <a:lnTo>
                    <a:pt x="124801" y="1976203"/>
                  </a:lnTo>
                  <a:lnTo>
                    <a:pt x="107286" y="1927727"/>
                  </a:lnTo>
                  <a:lnTo>
                    <a:pt x="90946" y="1877561"/>
                  </a:lnTo>
                  <a:lnTo>
                    <a:pt x="75820" y="1825784"/>
                  </a:lnTo>
                  <a:lnTo>
                    <a:pt x="61947" y="1772472"/>
                  </a:lnTo>
                  <a:lnTo>
                    <a:pt x="49367" y="1717703"/>
                  </a:lnTo>
                  <a:lnTo>
                    <a:pt x="38119" y="1661555"/>
                  </a:lnTo>
                  <a:lnTo>
                    <a:pt x="28242" y="1604106"/>
                  </a:lnTo>
                  <a:lnTo>
                    <a:pt x="19777" y="1545433"/>
                  </a:lnTo>
                  <a:lnTo>
                    <a:pt x="12762" y="1485615"/>
                  </a:lnTo>
                  <a:lnTo>
                    <a:pt x="7238" y="1424727"/>
                  </a:lnTo>
                  <a:lnTo>
                    <a:pt x="3243" y="1362850"/>
                  </a:lnTo>
                  <a:lnTo>
                    <a:pt x="817" y="1300059"/>
                  </a:lnTo>
                  <a:lnTo>
                    <a:pt x="0" y="1236433"/>
                  </a:lnTo>
                  <a:close/>
                </a:path>
              </a:pathLst>
            </a:custGeom>
            <a:noFill/>
            <a:ln cap="flat" cmpd="sng" w="28575">
              <a:solidFill>
                <a:srgbClr val="FFC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35" name="Google Shape;235;p12"/>
          <p:cNvSpPr txBox="1"/>
          <p:nvPr/>
        </p:nvSpPr>
        <p:spPr>
          <a:xfrm>
            <a:off x="772467" y="1325371"/>
            <a:ext cx="4821600" cy="1678500"/>
          </a:xfrm>
          <a:prstGeom prst="rect">
            <a:avLst/>
          </a:prstGeom>
          <a:noFill/>
          <a:ln>
            <a:noFill/>
          </a:ln>
        </p:spPr>
        <p:txBody>
          <a:bodyPr anchorCtr="0" anchor="t" bIns="0" lIns="0" spcFirstLastPara="1" rIns="0" wrap="square" tIns="6350">
            <a:spAutoFit/>
          </a:bodyPr>
          <a:lstStyle/>
          <a:p>
            <a:pPr indent="0" lvl="0" marL="12700" marR="5080" rtl="0" algn="l">
              <a:lnSpc>
                <a:spcPct val="102200"/>
              </a:lnSpc>
              <a:spcBef>
                <a:spcPts val="0"/>
              </a:spcBef>
              <a:spcAft>
                <a:spcPts val="0"/>
              </a:spcAft>
              <a:buNone/>
            </a:pPr>
            <a:r>
              <a:rPr lang="en-US" sz="1800">
                <a:latin typeface="Overlock"/>
                <a:ea typeface="Overlock"/>
                <a:cs typeface="Overlock"/>
                <a:sym typeface="Overlock"/>
              </a:rPr>
              <a:t>At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first,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like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most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computer</a:t>
            </a:r>
            <a:r>
              <a:rPr lang="en-US" sz="1800">
                <a:latin typeface="Times New Roman"/>
                <a:ea typeface="Times New Roman"/>
                <a:cs typeface="Times New Roman"/>
                <a:sym typeface="Times New Roman"/>
              </a:rPr>
              <a:t> </a:t>
            </a:r>
            <a:r>
              <a:rPr lang="en-US" sz="1800">
                <a:latin typeface="Overlock"/>
                <a:ea typeface="Overlock"/>
                <a:cs typeface="Overlock"/>
                <a:sym typeface="Overlock"/>
              </a:rPr>
              <a:t>vision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tasks,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an</a:t>
            </a:r>
            <a:r>
              <a:rPr lang="en-US" sz="1800">
                <a:latin typeface="Times New Roman"/>
                <a:ea typeface="Times New Roman"/>
                <a:cs typeface="Times New Roman"/>
                <a:sym typeface="Times New Roman"/>
              </a:rPr>
              <a:t> </a:t>
            </a:r>
            <a:r>
              <a:rPr lang="en-US" sz="1800">
                <a:latin typeface="Overlock"/>
                <a:ea typeface="Overlock"/>
                <a:cs typeface="Overlock"/>
                <a:sym typeface="Overlock"/>
              </a:rPr>
              <a:t>RGB</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image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sent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to</a:t>
            </a:r>
            <a:r>
              <a:rPr lang="en-US" sz="1800">
                <a:latin typeface="Times New Roman"/>
                <a:ea typeface="Times New Roman"/>
                <a:cs typeface="Times New Roman"/>
                <a:sym typeface="Times New Roman"/>
              </a:rPr>
              <a:t> </a:t>
            </a:r>
            <a:r>
              <a:rPr lang="en-US" sz="1800">
                <a:latin typeface="Overlock"/>
                <a:ea typeface="Overlock"/>
                <a:cs typeface="Overlock"/>
                <a:sym typeface="Overlock"/>
              </a:rPr>
              <a:t>the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network.</a:t>
            </a:r>
            <a:endParaRPr sz="1800">
              <a:latin typeface="Overlock"/>
              <a:ea typeface="Overlock"/>
              <a:cs typeface="Overlock"/>
              <a:sym typeface="Overlock"/>
            </a:endParaRPr>
          </a:p>
          <a:p>
            <a:pPr indent="0" lvl="0" marL="0" rtl="0" algn="l">
              <a:lnSpc>
                <a:spcPct val="100000"/>
              </a:lnSpc>
              <a:spcBef>
                <a:spcPts val="40"/>
              </a:spcBef>
              <a:spcAft>
                <a:spcPts val="0"/>
              </a:spcAft>
              <a:buNone/>
            </a:pPr>
            <a:r>
              <a:t/>
            </a:r>
            <a:endParaRPr sz="1750">
              <a:latin typeface="Overlock"/>
              <a:ea typeface="Overlock"/>
              <a:cs typeface="Overlock"/>
              <a:sym typeface="Overlock"/>
            </a:endParaRPr>
          </a:p>
          <a:p>
            <a:pPr indent="0" lvl="0" marL="12700" rtl="0" algn="l">
              <a:lnSpc>
                <a:spcPct val="100000"/>
              </a:lnSpc>
              <a:spcBef>
                <a:spcPts val="0"/>
              </a:spcBef>
              <a:spcAft>
                <a:spcPts val="0"/>
              </a:spcAft>
              <a:buNone/>
            </a:pPr>
            <a:r>
              <a:rPr lang="en-US" sz="1800">
                <a:latin typeface="Overlock"/>
                <a:ea typeface="Overlock"/>
                <a:cs typeface="Overlock"/>
                <a:sym typeface="Overlock"/>
              </a:rPr>
              <a:t>This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image</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split</a:t>
            </a:r>
            <a:r>
              <a:rPr lang="en-US" sz="1800">
                <a:latin typeface="Times New Roman"/>
                <a:ea typeface="Times New Roman"/>
                <a:cs typeface="Times New Roman"/>
                <a:sym typeface="Times New Roman"/>
              </a:rPr>
              <a:t> </a:t>
            </a:r>
            <a:r>
              <a:rPr lang="en-US" sz="1800">
                <a:latin typeface="Overlock"/>
                <a:ea typeface="Overlock"/>
                <a:cs typeface="Overlock"/>
                <a:sym typeface="Overlock"/>
              </a:rPr>
              <a:t>into</a:t>
            </a:r>
            <a:r>
              <a:rPr lang="en-US" sz="1800">
                <a:latin typeface="Times New Roman"/>
                <a:ea typeface="Times New Roman"/>
                <a:cs typeface="Times New Roman"/>
                <a:sym typeface="Times New Roman"/>
              </a:rPr>
              <a:t> </a:t>
            </a:r>
            <a:r>
              <a:rPr lang="en-US" sz="1800">
                <a:latin typeface="Overlock"/>
                <a:ea typeface="Overlock"/>
                <a:cs typeface="Overlock"/>
                <a:sym typeface="Overlock"/>
              </a:rPr>
              <a:t>patches,</a:t>
            </a:r>
            <a:r>
              <a:rPr lang="en-US" sz="1800">
                <a:latin typeface="Times New Roman"/>
                <a:ea typeface="Times New Roman"/>
                <a:cs typeface="Times New Roman"/>
                <a:sym typeface="Times New Roman"/>
              </a:rPr>
              <a:t> </a:t>
            </a:r>
            <a:r>
              <a:rPr lang="en-US" sz="1800">
                <a:latin typeface="Overlock"/>
                <a:ea typeface="Overlock"/>
                <a:cs typeface="Overlock"/>
                <a:sym typeface="Overlock"/>
              </a:rPr>
              <a:t>and</a:t>
            </a:r>
            <a:r>
              <a:rPr lang="en-US" sz="1800">
                <a:latin typeface="Times New Roman"/>
                <a:ea typeface="Times New Roman"/>
                <a:cs typeface="Times New Roman"/>
                <a:sym typeface="Times New Roman"/>
              </a:rPr>
              <a:t> </a:t>
            </a:r>
            <a:r>
              <a:rPr lang="en-US" sz="1800">
                <a:latin typeface="Overlock"/>
                <a:ea typeface="Overlock"/>
                <a:cs typeface="Overlock"/>
                <a:sym typeface="Overlock"/>
              </a:rPr>
              <a:t>each</a:t>
            </a:r>
            <a:r>
              <a:rPr lang="en-US" sz="1800">
                <a:latin typeface="Times New Roman"/>
                <a:ea typeface="Times New Roman"/>
                <a:cs typeface="Times New Roman"/>
                <a:sym typeface="Times New Roman"/>
              </a:rPr>
              <a:t> </a:t>
            </a:r>
            <a:r>
              <a:rPr lang="en-US" sz="1800">
                <a:highlight>
                  <a:srgbClr val="FFE599"/>
                </a:highlight>
                <a:latin typeface="Overlock"/>
                <a:ea typeface="Overlock"/>
                <a:cs typeface="Overlock"/>
                <a:sym typeface="Overlock"/>
              </a:rPr>
              <a:t>patch is </a:t>
            </a:r>
            <a:r>
              <a:rPr lang="en-US" sz="1800">
                <a:solidFill>
                  <a:schemeClr val="dk1"/>
                </a:solidFill>
                <a:highlight>
                  <a:srgbClr val="FFE599"/>
                </a:highlight>
                <a:latin typeface="Overlock"/>
                <a:ea typeface="Overlock"/>
                <a:cs typeface="Overlock"/>
                <a:sym typeface="Overlock"/>
              </a:rPr>
              <a:t>treated</a:t>
            </a:r>
            <a:r>
              <a:rPr lang="en-US" sz="1800">
                <a:solidFill>
                  <a:schemeClr val="dk1"/>
                </a:solidFill>
                <a:highlight>
                  <a:srgbClr val="FFE599"/>
                </a:highlight>
                <a:latin typeface="Times New Roman"/>
                <a:ea typeface="Times New Roman"/>
                <a:cs typeface="Times New Roman"/>
                <a:sym typeface="Times New Roman"/>
              </a:rPr>
              <a:t> </a:t>
            </a:r>
            <a:r>
              <a:rPr lang="en-US" sz="1800">
                <a:solidFill>
                  <a:schemeClr val="dk1"/>
                </a:solidFill>
                <a:highlight>
                  <a:srgbClr val="FFE599"/>
                </a:highlight>
                <a:latin typeface="Overlock"/>
                <a:ea typeface="Overlock"/>
                <a:cs typeface="Overlock"/>
                <a:sym typeface="Overlock"/>
              </a:rPr>
              <a:t>as</a:t>
            </a:r>
            <a:r>
              <a:rPr lang="en-US" sz="1800">
                <a:solidFill>
                  <a:schemeClr val="dk1"/>
                </a:solidFill>
                <a:highlight>
                  <a:srgbClr val="FFE599"/>
                </a:highlight>
                <a:latin typeface="Times New Roman"/>
                <a:ea typeface="Times New Roman"/>
                <a:cs typeface="Times New Roman"/>
                <a:sym typeface="Times New Roman"/>
              </a:rPr>
              <a:t> </a:t>
            </a:r>
            <a:r>
              <a:rPr lang="en-US" sz="1800">
                <a:solidFill>
                  <a:schemeClr val="dk1"/>
                </a:solidFill>
                <a:highlight>
                  <a:srgbClr val="FFE599"/>
                </a:highlight>
                <a:latin typeface="Overlock"/>
                <a:ea typeface="Overlock"/>
                <a:cs typeface="Overlock"/>
                <a:sym typeface="Overlock"/>
              </a:rPr>
              <a:t>a</a:t>
            </a:r>
            <a:r>
              <a:rPr lang="en-US" sz="1800">
                <a:solidFill>
                  <a:schemeClr val="dk1"/>
                </a:solidFill>
                <a:highlight>
                  <a:srgbClr val="FFE599"/>
                </a:highlight>
                <a:latin typeface="Times New Roman"/>
                <a:ea typeface="Times New Roman"/>
                <a:cs typeface="Times New Roman"/>
                <a:sym typeface="Times New Roman"/>
              </a:rPr>
              <a:t> </a:t>
            </a:r>
            <a:r>
              <a:rPr lang="en-US" sz="1800">
                <a:solidFill>
                  <a:schemeClr val="dk1"/>
                </a:solidFill>
                <a:highlight>
                  <a:srgbClr val="FFE599"/>
                </a:highlight>
                <a:latin typeface="Overlock"/>
                <a:ea typeface="Overlock"/>
                <a:cs typeface="Overlock"/>
                <a:sym typeface="Overlock"/>
              </a:rPr>
              <a:t>token (4 X4 X 3 token dimension)</a:t>
            </a:r>
            <a:endParaRPr sz="1800">
              <a:solidFill>
                <a:schemeClr val="dk1"/>
              </a:solidFill>
              <a:highlight>
                <a:srgbClr val="FFE599"/>
              </a:highlight>
              <a:latin typeface="Overlock"/>
              <a:ea typeface="Overlock"/>
              <a:cs typeface="Overlock"/>
              <a:sym typeface="Overlock"/>
            </a:endParaRPr>
          </a:p>
          <a:p>
            <a:pPr indent="0" lvl="0" marL="0" rtl="0" algn="l">
              <a:lnSpc>
                <a:spcPct val="100000"/>
              </a:lnSpc>
              <a:spcBef>
                <a:spcPts val="0"/>
              </a:spcBef>
              <a:spcAft>
                <a:spcPts val="0"/>
              </a:spcAft>
              <a:buNone/>
            </a:pPr>
            <a:r>
              <a:t/>
            </a:r>
            <a:endParaRPr sz="1800">
              <a:latin typeface="Overlock"/>
              <a:ea typeface="Overlock"/>
              <a:cs typeface="Overlock"/>
              <a:sym typeface="Overlock"/>
            </a:endParaRPr>
          </a:p>
        </p:txBody>
      </p:sp>
      <p:sp>
        <p:nvSpPr>
          <p:cNvPr id="236" name="Google Shape;236;p12"/>
          <p:cNvSpPr txBox="1"/>
          <p:nvPr/>
        </p:nvSpPr>
        <p:spPr>
          <a:xfrm>
            <a:off x="4669625" y="3542113"/>
            <a:ext cx="972300" cy="384900"/>
          </a:xfrm>
          <a:prstGeom prst="rect">
            <a:avLst/>
          </a:prstGeom>
          <a:noFill/>
          <a:ln>
            <a:noFill/>
          </a:ln>
        </p:spPr>
        <p:txBody>
          <a:bodyPr anchorCtr="0" anchor="t" bIns="91425" lIns="91425" spcFirstLastPara="1" rIns="91425" wrap="square" tIns="91425">
            <a:spAutoFit/>
          </a:bodyPr>
          <a:lstStyle/>
          <a:p>
            <a:pPr indent="0" lvl="0" marL="12700" marR="5080" rtl="0" algn="l">
              <a:lnSpc>
                <a:spcPct val="102200"/>
              </a:lnSpc>
              <a:spcBef>
                <a:spcPts val="0"/>
              </a:spcBef>
              <a:spcAft>
                <a:spcPts val="0"/>
              </a:spcAft>
              <a:buNone/>
            </a:pPr>
            <a:r>
              <a:rPr lang="en-US" sz="1300">
                <a:solidFill>
                  <a:schemeClr val="dk1"/>
                </a:solidFill>
                <a:latin typeface="Overlock"/>
                <a:ea typeface="Overlock"/>
                <a:cs typeface="Overlock"/>
                <a:sym typeface="Overlock"/>
              </a:rPr>
              <a:t>Token A</a:t>
            </a:r>
            <a:endParaRPr sz="900"/>
          </a:p>
        </p:txBody>
      </p:sp>
      <p:sp>
        <p:nvSpPr>
          <p:cNvPr id="237" name="Google Shape;237;p12"/>
          <p:cNvSpPr txBox="1"/>
          <p:nvPr/>
        </p:nvSpPr>
        <p:spPr>
          <a:xfrm>
            <a:off x="6351525" y="4425088"/>
            <a:ext cx="972300" cy="384900"/>
          </a:xfrm>
          <a:prstGeom prst="rect">
            <a:avLst/>
          </a:prstGeom>
          <a:noFill/>
          <a:ln>
            <a:noFill/>
          </a:ln>
        </p:spPr>
        <p:txBody>
          <a:bodyPr anchorCtr="0" anchor="t" bIns="91425" lIns="91425" spcFirstLastPara="1" rIns="91425" wrap="square" tIns="91425">
            <a:spAutoFit/>
          </a:bodyPr>
          <a:lstStyle/>
          <a:p>
            <a:pPr indent="0" lvl="0" marL="12700" marR="5080" rtl="0" algn="l">
              <a:lnSpc>
                <a:spcPct val="102200"/>
              </a:lnSpc>
              <a:spcBef>
                <a:spcPts val="0"/>
              </a:spcBef>
              <a:spcAft>
                <a:spcPts val="0"/>
              </a:spcAft>
              <a:buNone/>
            </a:pPr>
            <a:r>
              <a:rPr lang="en-US" sz="1300">
                <a:solidFill>
                  <a:schemeClr val="dk1"/>
                </a:solidFill>
                <a:latin typeface="Overlock"/>
                <a:ea typeface="Overlock"/>
                <a:cs typeface="Overlock"/>
                <a:sym typeface="Overlock"/>
              </a:rPr>
              <a:t>Token B</a:t>
            </a:r>
            <a:endParaRPr sz="900"/>
          </a:p>
        </p:txBody>
      </p:sp>
      <p:sp>
        <p:nvSpPr>
          <p:cNvPr id="238" name="Google Shape;238;p12"/>
          <p:cNvSpPr txBox="1"/>
          <p:nvPr/>
        </p:nvSpPr>
        <p:spPr>
          <a:xfrm>
            <a:off x="1439552" y="3438100"/>
            <a:ext cx="705900" cy="354000"/>
          </a:xfrm>
          <a:prstGeom prst="rect">
            <a:avLst/>
          </a:prstGeom>
          <a:noFill/>
          <a:ln>
            <a:noFill/>
          </a:ln>
        </p:spPr>
        <p:txBody>
          <a:bodyPr anchorCtr="0" anchor="t" bIns="91425" lIns="91425" spcFirstLastPara="1" rIns="91425" wrap="square" tIns="91425">
            <a:spAutoFit/>
          </a:bodyPr>
          <a:lstStyle/>
          <a:p>
            <a:pPr indent="0" lvl="0" marL="12700" marR="5080" rtl="0" algn="l">
              <a:lnSpc>
                <a:spcPct val="102200"/>
              </a:lnSpc>
              <a:spcBef>
                <a:spcPts val="0"/>
              </a:spcBef>
              <a:spcAft>
                <a:spcPts val="0"/>
              </a:spcAft>
              <a:buNone/>
            </a:pPr>
            <a:r>
              <a:rPr lang="en-US" sz="1100">
                <a:solidFill>
                  <a:schemeClr val="dk1"/>
                </a:solidFill>
                <a:latin typeface="Overlock"/>
                <a:ea typeface="Overlock"/>
                <a:cs typeface="Overlock"/>
                <a:sym typeface="Overlock"/>
              </a:rPr>
              <a:t>Token B</a:t>
            </a:r>
            <a:endParaRPr sz="700"/>
          </a:p>
        </p:txBody>
      </p:sp>
      <p:sp>
        <p:nvSpPr>
          <p:cNvPr id="239" name="Google Shape;239;p12"/>
          <p:cNvSpPr txBox="1"/>
          <p:nvPr/>
        </p:nvSpPr>
        <p:spPr>
          <a:xfrm>
            <a:off x="826714" y="3438100"/>
            <a:ext cx="705900" cy="354000"/>
          </a:xfrm>
          <a:prstGeom prst="rect">
            <a:avLst/>
          </a:prstGeom>
          <a:solidFill>
            <a:schemeClr val="lt1"/>
          </a:solidFill>
          <a:ln>
            <a:noFill/>
          </a:ln>
        </p:spPr>
        <p:txBody>
          <a:bodyPr anchorCtr="0" anchor="t" bIns="91425" lIns="91425" spcFirstLastPara="1" rIns="91425" wrap="square" tIns="91425">
            <a:spAutoFit/>
          </a:bodyPr>
          <a:lstStyle/>
          <a:p>
            <a:pPr indent="0" lvl="0" marL="12700" marR="5080" rtl="0" algn="l">
              <a:lnSpc>
                <a:spcPct val="102200"/>
              </a:lnSpc>
              <a:spcBef>
                <a:spcPts val="0"/>
              </a:spcBef>
              <a:spcAft>
                <a:spcPts val="0"/>
              </a:spcAft>
              <a:buNone/>
            </a:pPr>
            <a:r>
              <a:rPr lang="en-US" sz="1100">
                <a:solidFill>
                  <a:schemeClr val="dk1"/>
                </a:solidFill>
                <a:latin typeface="Overlock"/>
                <a:ea typeface="Overlock"/>
                <a:cs typeface="Overlock"/>
                <a:sym typeface="Overlock"/>
              </a:rPr>
              <a:t>Token A</a:t>
            </a:r>
            <a:endParaRPr sz="700"/>
          </a:p>
        </p:txBody>
      </p:sp>
      <p:sp>
        <p:nvSpPr>
          <p:cNvPr id="240" name="Google Shape;240;p12"/>
          <p:cNvSpPr txBox="1"/>
          <p:nvPr/>
        </p:nvSpPr>
        <p:spPr>
          <a:xfrm>
            <a:off x="120827" y="4621800"/>
            <a:ext cx="705900" cy="354000"/>
          </a:xfrm>
          <a:prstGeom prst="rect">
            <a:avLst/>
          </a:prstGeom>
          <a:noFill/>
          <a:ln>
            <a:noFill/>
          </a:ln>
        </p:spPr>
        <p:txBody>
          <a:bodyPr anchorCtr="0" anchor="t" bIns="91425" lIns="91425" spcFirstLastPara="1" rIns="91425" wrap="square" tIns="91425">
            <a:spAutoFit/>
          </a:bodyPr>
          <a:lstStyle/>
          <a:p>
            <a:pPr indent="0" lvl="0" marL="12700" marR="5080" rtl="0" algn="l">
              <a:lnSpc>
                <a:spcPct val="102200"/>
              </a:lnSpc>
              <a:spcBef>
                <a:spcPts val="0"/>
              </a:spcBef>
              <a:spcAft>
                <a:spcPts val="0"/>
              </a:spcAft>
              <a:buNone/>
            </a:pPr>
            <a:r>
              <a:rPr lang="en-US" sz="1100">
                <a:solidFill>
                  <a:schemeClr val="dk1"/>
                </a:solidFill>
                <a:latin typeface="Overlock"/>
                <a:ea typeface="Overlock"/>
                <a:cs typeface="Overlock"/>
                <a:sym typeface="Overlock"/>
              </a:rPr>
              <a:t>Token C</a:t>
            </a:r>
            <a:endParaRPr sz="700"/>
          </a:p>
        </p:txBody>
      </p:sp>
      <p:sp>
        <p:nvSpPr>
          <p:cNvPr id="241" name="Google Shape;241;p12"/>
          <p:cNvSpPr txBox="1"/>
          <p:nvPr/>
        </p:nvSpPr>
        <p:spPr>
          <a:xfrm>
            <a:off x="3981927" y="5051300"/>
            <a:ext cx="705900" cy="369300"/>
          </a:xfrm>
          <a:prstGeom prst="rect">
            <a:avLst/>
          </a:prstGeom>
          <a:noFill/>
          <a:ln>
            <a:noFill/>
          </a:ln>
        </p:spPr>
        <p:txBody>
          <a:bodyPr anchorCtr="0" anchor="t" bIns="91425" lIns="91425" spcFirstLastPara="1" rIns="91425" wrap="square" tIns="91425">
            <a:spAutoFit/>
          </a:bodyPr>
          <a:lstStyle/>
          <a:p>
            <a:pPr indent="0" lvl="0" marL="12700" marR="5080" rtl="0" algn="l">
              <a:lnSpc>
                <a:spcPct val="102200"/>
              </a:lnSpc>
              <a:spcBef>
                <a:spcPts val="0"/>
              </a:spcBef>
              <a:spcAft>
                <a:spcPts val="0"/>
              </a:spcAft>
              <a:buNone/>
            </a:pPr>
            <a:r>
              <a:rPr lang="en-US" sz="1200">
                <a:solidFill>
                  <a:schemeClr val="dk1"/>
                </a:solidFill>
                <a:latin typeface="Overlock"/>
                <a:ea typeface="Overlock"/>
                <a:cs typeface="Overlock"/>
                <a:sym typeface="Overlock"/>
              </a:rPr>
              <a:t>Token C</a:t>
            </a:r>
            <a:endParaRPr sz="800"/>
          </a:p>
        </p:txBody>
      </p:sp>
      <p:sp>
        <p:nvSpPr>
          <p:cNvPr id="242" name="Google Shape;242;p12"/>
          <p:cNvSpPr txBox="1"/>
          <p:nvPr/>
        </p:nvSpPr>
        <p:spPr>
          <a:xfrm>
            <a:off x="7496925" y="3873863"/>
            <a:ext cx="972300" cy="384900"/>
          </a:xfrm>
          <a:prstGeom prst="rect">
            <a:avLst/>
          </a:prstGeom>
          <a:noFill/>
          <a:ln>
            <a:noFill/>
          </a:ln>
        </p:spPr>
        <p:txBody>
          <a:bodyPr anchorCtr="0" anchor="t" bIns="91425" lIns="91425" spcFirstLastPara="1" rIns="91425" wrap="square" tIns="91425">
            <a:spAutoFit/>
          </a:bodyPr>
          <a:lstStyle/>
          <a:p>
            <a:pPr indent="0" lvl="0" marL="12700" marR="5080" rtl="0" algn="l">
              <a:lnSpc>
                <a:spcPct val="102200"/>
              </a:lnSpc>
              <a:spcBef>
                <a:spcPts val="0"/>
              </a:spcBef>
              <a:spcAft>
                <a:spcPts val="0"/>
              </a:spcAft>
              <a:buNone/>
            </a:pPr>
            <a:r>
              <a:rPr lang="en-US" sz="1300">
                <a:solidFill>
                  <a:schemeClr val="dk1"/>
                </a:solidFill>
                <a:latin typeface="Overlock"/>
                <a:ea typeface="Overlock"/>
                <a:cs typeface="Overlock"/>
                <a:sym typeface="Overlock"/>
              </a:rPr>
              <a:t>Token A</a:t>
            </a:r>
            <a:endParaRPr sz="900"/>
          </a:p>
        </p:txBody>
      </p:sp>
      <p:sp>
        <p:nvSpPr>
          <p:cNvPr id="243" name="Google Shape;243;p12"/>
          <p:cNvSpPr/>
          <p:nvPr/>
        </p:nvSpPr>
        <p:spPr>
          <a:xfrm>
            <a:off x="9288775" y="3666800"/>
            <a:ext cx="779700" cy="28212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44" name="Google Shape;244;p12"/>
          <p:cNvGraphicFramePr/>
          <p:nvPr/>
        </p:nvGraphicFramePr>
        <p:xfrm>
          <a:off x="10868116" y="4353772"/>
          <a:ext cx="3000000" cy="3000000"/>
        </p:xfrm>
        <a:graphic>
          <a:graphicData uri="http://schemas.openxmlformats.org/drawingml/2006/table">
            <a:tbl>
              <a:tblPr bandRow="1" firstRow="1">
                <a:noFill/>
                <a:tableStyleId>{15FC902D-FF4C-44B7-BB6A-FD4543086BAD}</a:tableStyleId>
              </a:tblPr>
              <a:tblGrid>
                <a:gridCol w="194950"/>
                <a:gridCol w="194950"/>
                <a:gridCol w="194950"/>
                <a:gridCol w="194950"/>
              </a:tblGrid>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2006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bl>
          </a:graphicData>
        </a:graphic>
      </p:graphicFrame>
      <p:sp>
        <p:nvSpPr>
          <p:cNvPr id="245" name="Google Shape;245;p12"/>
          <p:cNvSpPr txBox="1"/>
          <p:nvPr/>
        </p:nvSpPr>
        <p:spPr>
          <a:xfrm>
            <a:off x="10577732" y="5419507"/>
            <a:ext cx="1334700" cy="443700"/>
          </a:xfrm>
          <a:prstGeom prst="rect">
            <a:avLst/>
          </a:prstGeom>
          <a:noFill/>
          <a:ln>
            <a:noFill/>
          </a:ln>
        </p:spPr>
        <p:txBody>
          <a:bodyPr anchorCtr="0" anchor="t" bIns="0" lIns="0" spcFirstLastPara="1" rIns="0" wrap="square" tIns="9525">
            <a:spAutoFit/>
          </a:bodyPr>
          <a:lstStyle/>
          <a:p>
            <a:pPr indent="8255" lvl="0" marL="12700" marR="5080" rtl="0" algn="l">
              <a:lnSpc>
                <a:spcPct val="101400"/>
              </a:lnSpc>
              <a:spcBef>
                <a:spcPts val="0"/>
              </a:spcBef>
              <a:spcAft>
                <a:spcPts val="0"/>
              </a:spcAft>
              <a:buNone/>
            </a:pPr>
            <a:r>
              <a:rPr lang="en-US" sz="1400">
                <a:solidFill>
                  <a:srgbClr val="002897"/>
                </a:solidFill>
                <a:latin typeface="Overlock"/>
                <a:ea typeface="Overlock"/>
                <a:cs typeface="Overlock"/>
                <a:sym typeface="Overlock"/>
              </a:rPr>
              <a:t>Dimension</a:t>
            </a:r>
            <a:r>
              <a:rPr lang="en-US" sz="1400">
                <a:solidFill>
                  <a:srgbClr val="002897"/>
                </a:solidFill>
                <a:latin typeface="Times New Roman"/>
                <a:ea typeface="Times New Roman"/>
                <a:cs typeface="Times New Roman"/>
                <a:sym typeface="Times New Roman"/>
              </a:rPr>
              <a:t> </a:t>
            </a:r>
            <a:r>
              <a:rPr lang="en-US" sz="1400">
                <a:solidFill>
                  <a:srgbClr val="002897"/>
                </a:solidFill>
                <a:latin typeface="Overlock"/>
                <a:ea typeface="Overlock"/>
                <a:cs typeface="Overlock"/>
                <a:sym typeface="Overlock"/>
              </a:rPr>
              <a:t>=</a:t>
            </a:r>
            <a:r>
              <a:rPr lang="en-US" sz="1400">
                <a:solidFill>
                  <a:srgbClr val="002897"/>
                </a:solidFill>
                <a:latin typeface="Times New Roman"/>
                <a:ea typeface="Times New Roman"/>
                <a:cs typeface="Times New Roman"/>
                <a:sym typeface="Times New Roman"/>
              </a:rPr>
              <a:t> </a:t>
            </a:r>
            <a:r>
              <a:rPr lang="en-US">
                <a:solidFill>
                  <a:srgbClr val="002897"/>
                </a:solidFill>
                <a:latin typeface="Overlock"/>
                <a:ea typeface="Overlock"/>
                <a:cs typeface="Overlock"/>
                <a:sym typeface="Overlock"/>
              </a:rPr>
              <a:t>C</a:t>
            </a:r>
            <a:endParaRPr>
              <a:solidFill>
                <a:srgbClr val="002897"/>
              </a:solidFill>
              <a:latin typeface="Overlock"/>
              <a:ea typeface="Overlock"/>
              <a:cs typeface="Overlock"/>
              <a:sym typeface="Overlock"/>
            </a:endParaRPr>
          </a:p>
          <a:p>
            <a:pPr indent="8255" lvl="0" marL="12700" marR="5080" rtl="0" algn="l">
              <a:lnSpc>
                <a:spcPct val="101400"/>
              </a:lnSpc>
              <a:spcBef>
                <a:spcPts val="0"/>
              </a:spcBef>
              <a:spcAft>
                <a:spcPts val="0"/>
              </a:spcAft>
              <a:buNone/>
            </a:pPr>
            <a:r>
              <a:rPr lang="en-US" sz="1400">
                <a:solidFill>
                  <a:srgbClr val="002897"/>
                </a:solidFill>
                <a:latin typeface="Overlock"/>
                <a:ea typeface="Overlock"/>
                <a:cs typeface="Overlock"/>
                <a:sym typeface="Overlock"/>
              </a:rPr>
              <a:t>(4x4x</a:t>
            </a:r>
            <a:r>
              <a:rPr lang="en-US">
                <a:solidFill>
                  <a:srgbClr val="002897"/>
                </a:solidFill>
                <a:latin typeface="Overlock"/>
                <a:ea typeface="Overlock"/>
                <a:cs typeface="Overlock"/>
                <a:sym typeface="Overlock"/>
              </a:rPr>
              <a:t>C</a:t>
            </a:r>
            <a:r>
              <a:rPr lang="en-US" sz="1400">
                <a:solidFill>
                  <a:srgbClr val="002897"/>
                </a:solidFill>
                <a:latin typeface="Times New Roman"/>
                <a:ea typeface="Times New Roman"/>
                <a:cs typeface="Times New Roman"/>
                <a:sym typeface="Times New Roman"/>
              </a:rPr>
              <a:t> </a:t>
            </a:r>
            <a:r>
              <a:rPr lang="en-US" sz="1400">
                <a:solidFill>
                  <a:srgbClr val="002897"/>
                </a:solidFill>
                <a:latin typeface="Overlock"/>
                <a:ea typeface="Overlock"/>
                <a:cs typeface="Overlock"/>
                <a:sym typeface="Overlock"/>
              </a:rPr>
              <a:t>channels)</a:t>
            </a:r>
            <a:endParaRPr sz="1400">
              <a:latin typeface="Overlock"/>
              <a:ea typeface="Overlock"/>
              <a:cs typeface="Overlock"/>
              <a:sym typeface="Overlock"/>
            </a:endParaRPr>
          </a:p>
        </p:txBody>
      </p:sp>
      <p:sp>
        <p:nvSpPr>
          <p:cNvPr id="246" name="Google Shape;246;p12"/>
          <p:cNvSpPr txBox="1"/>
          <p:nvPr/>
        </p:nvSpPr>
        <p:spPr>
          <a:xfrm>
            <a:off x="10868125" y="3927013"/>
            <a:ext cx="972300" cy="384900"/>
          </a:xfrm>
          <a:prstGeom prst="rect">
            <a:avLst/>
          </a:prstGeom>
          <a:noFill/>
          <a:ln>
            <a:noFill/>
          </a:ln>
        </p:spPr>
        <p:txBody>
          <a:bodyPr anchorCtr="0" anchor="t" bIns="91425" lIns="91425" spcFirstLastPara="1" rIns="91425" wrap="square" tIns="91425">
            <a:spAutoFit/>
          </a:bodyPr>
          <a:lstStyle/>
          <a:p>
            <a:pPr indent="0" lvl="0" marL="12700" marR="5080" rtl="0" algn="l">
              <a:lnSpc>
                <a:spcPct val="102200"/>
              </a:lnSpc>
              <a:spcBef>
                <a:spcPts val="0"/>
              </a:spcBef>
              <a:spcAft>
                <a:spcPts val="0"/>
              </a:spcAft>
              <a:buNone/>
            </a:pPr>
            <a:r>
              <a:rPr lang="en-US" sz="1300">
                <a:solidFill>
                  <a:schemeClr val="dk1"/>
                </a:solidFill>
                <a:latin typeface="Overlock"/>
                <a:ea typeface="Overlock"/>
                <a:cs typeface="Overlock"/>
                <a:sym typeface="Overlock"/>
              </a:rPr>
              <a:t>Token A</a:t>
            </a:r>
            <a:endParaRPr sz="900"/>
          </a:p>
        </p:txBody>
      </p:sp>
      <p:sp>
        <p:nvSpPr>
          <p:cNvPr id="247" name="Google Shape;247;p12"/>
          <p:cNvSpPr/>
          <p:nvPr/>
        </p:nvSpPr>
        <p:spPr>
          <a:xfrm>
            <a:off x="9796425" y="4048850"/>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9796425" y="4353650"/>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9796425" y="4963250"/>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9796425" y="4658450"/>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9796425" y="5268050"/>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9796425" y="5572850"/>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9796425" y="5877650"/>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9481975" y="4196800"/>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9481975" y="4587775"/>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a:off x="9481975" y="4978750"/>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2"/>
          <p:cNvSpPr/>
          <p:nvPr/>
        </p:nvSpPr>
        <p:spPr>
          <a:xfrm>
            <a:off x="9481975" y="5369725"/>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2"/>
          <p:cNvSpPr/>
          <p:nvPr/>
        </p:nvSpPr>
        <p:spPr>
          <a:xfrm>
            <a:off x="9481975" y="5760700"/>
            <a:ext cx="180900" cy="228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
          <p:cNvSpPr txBox="1"/>
          <p:nvPr/>
        </p:nvSpPr>
        <p:spPr>
          <a:xfrm>
            <a:off x="8178625" y="3525950"/>
            <a:ext cx="3000000" cy="446400"/>
          </a:xfrm>
          <a:prstGeom prst="rect">
            <a:avLst/>
          </a:prstGeom>
          <a:noFill/>
          <a:ln>
            <a:noFill/>
          </a:ln>
        </p:spPr>
        <p:txBody>
          <a:bodyPr anchorCtr="0" anchor="t" bIns="91425" lIns="91425" spcFirstLastPara="1" rIns="91425" wrap="square" tIns="91425">
            <a:spAutoFit/>
          </a:bodyPr>
          <a:lstStyle/>
          <a:p>
            <a:pPr indent="0" lvl="0" marL="12700" rtl="0" algn="ctr">
              <a:spcBef>
                <a:spcPts val="0"/>
              </a:spcBef>
              <a:spcAft>
                <a:spcPts val="0"/>
              </a:spcAft>
              <a:buNone/>
            </a:pPr>
            <a:r>
              <a:rPr lang="en-US" sz="1700">
                <a:solidFill>
                  <a:srgbClr val="E69138"/>
                </a:solidFill>
                <a:highlight>
                  <a:srgbClr val="EFEFEF"/>
                </a:highlight>
                <a:latin typeface="Overlock"/>
                <a:ea typeface="Overlock"/>
                <a:cs typeface="Overlock"/>
                <a:sym typeface="Overlock"/>
              </a:rPr>
              <a:t>Linear Network</a:t>
            </a:r>
            <a:endParaRPr sz="1700">
              <a:solidFill>
                <a:srgbClr val="E69138"/>
              </a:solidFill>
              <a:highlight>
                <a:srgbClr val="EFEFEF"/>
              </a:highlight>
              <a:latin typeface="Overlock"/>
              <a:ea typeface="Overlock"/>
              <a:cs typeface="Overlock"/>
              <a:sym typeface="Overloc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2023-06-02T14:35:22Z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2023-06-02T00:00:00Z</vt:filetime>
  </property>
  <property fmtid="{D5CDD505-2E9C-101B-9397-08002B2CF9AE}" pid="3" name="LastSaved">
    <vt:filetime>2023-06-02T00:00:00Z</vt:filetime>
  </property>
  <property fmtid="{D5CDD505-2E9C-101B-9397-08002B2CF9AE}" pid="4" name="Producer">
    <vt:lpwstr>GPL Ghostscript 9.20</vt:lpwstr>
  </property>
</Properties>
</file>